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73"/>
  </p:notesMasterIdLst>
  <p:handoutMasterIdLst>
    <p:handoutMasterId r:id="rId74"/>
  </p:handoutMasterIdLst>
  <p:sldIdLst>
    <p:sldId id="256" r:id="rId2"/>
    <p:sldId id="270" r:id="rId3"/>
    <p:sldId id="271" r:id="rId4"/>
    <p:sldId id="272" r:id="rId5"/>
    <p:sldId id="257" r:id="rId6"/>
    <p:sldId id="322" r:id="rId7"/>
    <p:sldId id="346" r:id="rId8"/>
    <p:sldId id="323" r:id="rId9"/>
    <p:sldId id="349" r:id="rId10"/>
    <p:sldId id="350" r:id="rId11"/>
    <p:sldId id="324" r:id="rId12"/>
    <p:sldId id="315" r:id="rId13"/>
    <p:sldId id="273" r:id="rId14"/>
    <p:sldId id="258" r:id="rId15"/>
    <p:sldId id="345" r:id="rId16"/>
    <p:sldId id="344" r:id="rId17"/>
    <p:sldId id="303" r:id="rId18"/>
    <p:sldId id="276" r:id="rId19"/>
    <p:sldId id="283" r:id="rId20"/>
    <p:sldId id="284" r:id="rId21"/>
    <p:sldId id="262" r:id="rId22"/>
    <p:sldId id="325" r:id="rId23"/>
    <p:sldId id="326" r:id="rId24"/>
    <p:sldId id="327" r:id="rId25"/>
    <p:sldId id="328" r:id="rId26"/>
    <p:sldId id="316" r:id="rId27"/>
    <p:sldId id="329" r:id="rId28"/>
    <p:sldId id="317" r:id="rId29"/>
    <p:sldId id="330" r:id="rId30"/>
    <p:sldId id="331" r:id="rId31"/>
    <p:sldId id="318" r:id="rId32"/>
    <p:sldId id="285" r:id="rId33"/>
    <p:sldId id="319" r:id="rId34"/>
    <p:sldId id="332" r:id="rId35"/>
    <p:sldId id="320" r:id="rId36"/>
    <p:sldId id="333" r:id="rId37"/>
    <p:sldId id="313" r:id="rId38"/>
    <p:sldId id="279" r:id="rId39"/>
    <p:sldId id="286" r:id="rId40"/>
    <p:sldId id="266" r:id="rId41"/>
    <p:sldId id="267" r:id="rId42"/>
    <p:sldId id="287" r:id="rId43"/>
    <p:sldId id="296" r:id="rId44"/>
    <p:sldId id="297" r:id="rId45"/>
    <p:sldId id="268" r:id="rId46"/>
    <p:sldId id="343" r:id="rId47"/>
    <p:sldId id="339" r:id="rId48"/>
    <p:sldId id="288" r:id="rId49"/>
    <p:sldId id="335" r:id="rId50"/>
    <p:sldId id="336" r:id="rId51"/>
    <p:sldId id="337" r:id="rId52"/>
    <p:sldId id="338" r:id="rId53"/>
    <p:sldId id="311" r:id="rId54"/>
    <p:sldId id="304" r:id="rId55"/>
    <p:sldId id="305" r:id="rId56"/>
    <p:sldId id="306" r:id="rId57"/>
    <p:sldId id="307" r:id="rId58"/>
    <p:sldId id="308" r:id="rId59"/>
    <p:sldId id="310" r:id="rId60"/>
    <p:sldId id="309" r:id="rId61"/>
    <p:sldId id="312" r:id="rId62"/>
    <p:sldId id="280" r:id="rId63"/>
    <p:sldId id="340" r:id="rId64"/>
    <p:sldId id="289" r:id="rId65"/>
    <p:sldId id="341" r:id="rId66"/>
    <p:sldId id="298" r:id="rId67"/>
    <p:sldId id="299" r:id="rId68"/>
    <p:sldId id="300" r:id="rId69"/>
    <p:sldId id="342" r:id="rId70"/>
    <p:sldId id="314" r:id="rId71"/>
    <p:sldId id="292" r:id="rId7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90"/>
    <p:restoredTop sz="94674"/>
  </p:normalViewPr>
  <p:slideViewPr>
    <p:cSldViewPr snapToGrid="0" snapToObjects="1">
      <p:cViewPr varScale="1">
        <p:scale>
          <a:sx n="118" d="100"/>
          <a:sy n="118" d="100"/>
        </p:scale>
        <p:origin x="1440" y="20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72BFDEA-BD20-6245-80A8-2D5A6AC63058}" type="datetimeFigureOut">
              <a:rPr lang="en-US" smtClean="0"/>
              <a:t>11/30/21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51EAEA1-280C-8043-ADE1-0BAC2A3D0DA2}" type="slidenum">
              <a:rPr lang="en-US" smtClean="0"/>
              <a:t>‹#›</a:t>
            </a:fld>
            <a:endParaRPr lang="en-US"/>
          </a:p>
        </p:txBody>
      </p:sp>
    </p:spTree>
    <p:extLst>
      <p:ext uri="{BB962C8B-B14F-4D97-AF65-F5344CB8AC3E}">
        <p14:creationId xmlns:p14="http://schemas.microsoft.com/office/powerpoint/2010/main" val="407099343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5C3F626-62C1-A04E-A069-BA3709A9FD69}" type="datetimeFigureOut">
              <a:rPr lang="en-US" smtClean="0"/>
              <a:t>11/30/21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D26F5A7-A2EB-4A43-8E20-7C788FAF7CA9}" type="slidenum">
              <a:rPr lang="en-US" smtClean="0"/>
              <a:t>‹#›</a:t>
            </a:fld>
            <a:endParaRPr lang="en-US"/>
          </a:p>
        </p:txBody>
      </p:sp>
    </p:spTree>
    <p:extLst>
      <p:ext uri="{BB962C8B-B14F-4D97-AF65-F5344CB8AC3E}">
        <p14:creationId xmlns:p14="http://schemas.microsoft.com/office/powerpoint/2010/main" val="71969920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lvl1pPr>
              <a:defRPr/>
            </a:lvl1pPr>
          </a:lstStyle>
          <a:p>
            <a:r>
              <a:rPr lang="en-GB"/>
              <a:t>11/12/2014</a:t>
            </a:r>
            <a:endParaRPr lang="en-US"/>
          </a:p>
        </p:txBody>
      </p:sp>
      <p:sp>
        <p:nvSpPr>
          <p:cNvPr id="5" name="Footer Placeholder 4"/>
          <p:cNvSpPr>
            <a:spLocks noGrp="1"/>
          </p:cNvSpPr>
          <p:nvPr>
            <p:ph type="ftr" sz="quarter" idx="11"/>
          </p:nvPr>
        </p:nvSpPr>
        <p:spPr/>
        <p:txBody>
          <a:bodyPr/>
          <a:lstStyle>
            <a:lvl1pPr>
              <a:defRPr/>
            </a:lvl1pPr>
          </a:lstStyle>
          <a:p>
            <a:r>
              <a:rPr lang="en-US"/>
              <a:t>Chapter 25 Configuration management</a:t>
            </a:r>
          </a:p>
        </p:txBody>
      </p:sp>
      <p:sp>
        <p:nvSpPr>
          <p:cNvPr id="6" name="Slide Number Placeholder 5"/>
          <p:cNvSpPr>
            <a:spLocks noGrp="1"/>
          </p:cNvSpPr>
          <p:nvPr>
            <p:ph type="sldNum" sz="quarter" idx="12"/>
          </p:nvPr>
        </p:nvSpPr>
        <p:spPr/>
        <p:txBody>
          <a:bodyPr/>
          <a:lstStyle>
            <a:lvl1pPr>
              <a:defRPr/>
            </a:lvl1pPr>
          </a:lstStyle>
          <a:p>
            <a:fld id="{7B134961-4B2C-A547-9A54-CB85DA02077E}" type="slidenum">
              <a:rPr lang="en-US" smtClean="0"/>
              <a:pPr/>
              <a:t>‹#›</a:t>
            </a:fld>
            <a:endParaRPr lang="en-US"/>
          </a:p>
        </p:txBody>
      </p:sp>
    </p:spTree>
  </p:cSld>
  <p:clrMapOvr>
    <a:masterClrMapping/>
  </p:clrMapOvr>
  <p:transition spd="med">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lvl1pPr>
              <a:defRPr/>
            </a:lvl1pPr>
          </a:lstStyle>
          <a:p>
            <a:r>
              <a:rPr lang="en-GB"/>
              <a:t>11/12/2014</a:t>
            </a:r>
            <a:endParaRPr lang="en-US"/>
          </a:p>
        </p:txBody>
      </p:sp>
      <p:sp>
        <p:nvSpPr>
          <p:cNvPr id="5" name="Footer Placeholder 4"/>
          <p:cNvSpPr>
            <a:spLocks noGrp="1"/>
          </p:cNvSpPr>
          <p:nvPr>
            <p:ph type="ftr" sz="quarter" idx="11"/>
          </p:nvPr>
        </p:nvSpPr>
        <p:spPr/>
        <p:txBody>
          <a:bodyPr/>
          <a:lstStyle>
            <a:lvl1pPr>
              <a:defRPr/>
            </a:lvl1pPr>
          </a:lstStyle>
          <a:p>
            <a:r>
              <a:rPr lang="en-US"/>
              <a:t>Chapter 25 Configuration management</a:t>
            </a:r>
          </a:p>
        </p:txBody>
      </p:sp>
      <p:sp>
        <p:nvSpPr>
          <p:cNvPr id="6" name="Slide Number Placeholder 5"/>
          <p:cNvSpPr>
            <a:spLocks noGrp="1"/>
          </p:cNvSpPr>
          <p:nvPr>
            <p:ph type="sldNum" sz="quarter" idx="12"/>
          </p:nvPr>
        </p:nvSpPr>
        <p:spPr/>
        <p:txBody>
          <a:bodyPr/>
          <a:lstStyle>
            <a:lvl1pPr>
              <a:defRPr/>
            </a:lvl1pPr>
          </a:lstStyle>
          <a:p>
            <a:fld id="{7B134961-4B2C-A547-9A54-CB85DA02077E}" type="slidenum">
              <a:rPr lang="en-US" smtClean="0"/>
              <a:pPr/>
              <a:t>‹#›</a:t>
            </a:fld>
            <a:endParaRPr lang="en-US"/>
          </a:p>
        </p:txBody>
      </p:sp>
    </p:spTree>
  </p:cSld>
  <p:clrMapOvr>
    <a:masterClrMapping/>
  </p:clrMapOvr>
  <p:transition spd="med">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lvl1pPr>
              <a:defRPr/>
            </a:lvl1pPr>
          </a:lstStyle>
          <a:p>
            <a:r>
              <a:rPr lang="en-GB"/>
              <a:t>11/12/2014</a:t>
            </a:r>
            <a:endParaRPr lang="en-US"/>
          </a:p>
        </p:txBody>
      </p:sp>
      <p:sp>
        <p:nvSpPr>
          <p:cNvPr id="5" name="Footer Placeholder 4"/>
          <p:cNvSpPr>
            <a:spLocks noGrp="1"/>
          </p:cNvSpPr>
          <p:nvPr>
            <p:ph type="ftr" sz="quarter" idx="11"/>
          </p:nvPr>
        </p:nvSpPr>
        <p:spPr/>
        <p:txBody>
          <a:bodyPr/>
          <a:lstStyle>
            <a:lvl1pPr>
              <a:defRPr/>
            </a:lvl1pPr>
          </a:lstStyle>
          <a:p>
            <a:r>
              <a:rPr lang="en-US"/>
              <a:t>Chapter 25 Configuration management</a:t>
            </a:r>
          </a:p>
        </p:txBody>
      </p:sp>
      <p:sp>
        <p:nvSpPr>
          <p:cNvPr id="6" name="Slide Number Placeholder 5"/>
          <p:cNvSpPr>
            <a:spLocks noGrp="1"/>
          </p:cNvSpPr>
          <p:nvPr>
            <p:ph type="sldNum" sz="quarter" idx="12"/>
          </p:nvPr>
        </p:nvSpPr>
        <p:spPr/>
        <p:txBody>
          <a:bodyPr/>
          <a:lstStyle>
            <a:lvl1pPr>
              <a:defRPr/>
            </a:lvl1pPr>
          </a:lstStyle>
          <a:p>
            <a:fld id="{7B134961-4B2C-A547-9A54-CB85DA02077E}" type="slidenum">
              <a:rPr lang="en-US" smtClean="0"/>
              <a:pPr/>
              <a:t>‹#›</a:t>
            </a:fld>
            <a:endParaRPr lang="en-US"/>
          </a:p>
        </p:txBody>
      </p:sp>
    </p:spTree>
  </p:cSld>
  <p:clrMapOvr>
    <a:masterClrMapping/>
  </p:clrMapOvr>
  <p:transition spd="med">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ne Main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rmAutofit/>
          </a:bodyPr>
          <a:lstStyle>
            <a:lvl1pPr>
              <a:defRPr sz="4000">
                <a:latin typeface="Times New Roman" panose="02020603050405020304" pitchFamily="18" charset="0"/>
                <a:cs typeface="Times New Roman" panose="02020603050405020304" pitchFamily="18" charset="0"/>
              </a:defRPr>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8458200" cy="4971691"/>
          </a:xfrm>
          <a:prstGeom prst="rect">
            <a:avLst/>
          </a:prstGeo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stStyle>
          <a:p>
            <a:pPr lvl="0"/>
            <a:r>
              <a:rPr lang="en-US" dirty="0"/>
              <a:t>Slide Content</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347" y="6324600"/>
            <a:ext cx="2405307"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099" y="6684963"/>
            <a:ext cx="6972301" cy="173037"/>
          </a:xfrm>
        </p:spPr>
        <p:txBody>
          <a:bodyPr anchor="ctr">
            <a:noAutofit/>
          </a:bodyPr>
          <a:lstStyle>
            <a:lvl1pPr algn="r">
              <a:defRPr sz="800">
                <a:solidFill>
                  <a:schemeClr val="tx1">
                    <a:lumMod val="65000"/>
                    <a:lumOff val="35000"/>
                  </a:schemeClr>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a:p>
        </p:txBody>
      </p:sp>
    </p:spTree>
    <p:extLst>
      <p:ext uri="{BB962C8B-B14F-4D97-AF65-F5344CB8AC3E}">
        <p14:creationId xmlns:p14="http://schemas.microsoft.com/office/powerpoint/2010/main" val="2217273119"/>
      </p:ext>
    </p:extLst>
  </p:cSld>
  <p:clrMapOvr>
    <a:masterClrMapping/>
  </p:clrMapOvr>
  <p:extLst>
    <p:ext uri="{DCECCB84-F9BA-43D5-87BE-67443E8EF086}">
      <p15:sldGuideLst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a:xfrm>
            <a:off x="457200" y="1600200"/>
            <a:ext cx="8229600" cy="4525963"/>
          </a:xfrm>
          <a:prstGeom prst="rect">
            <a:avLst/>
          </a:prstGeom>
        </p:spPr>
        <p:txBody>
          <a:bodyPr/>
          <a:lstStyle>
            <a:lvl1pPr>
              <a:spcBef>
                <a:spcPts val="600"/>
              </a:spcBef>
              <a:spcAft>
                <a:spcPts val="600"/>
              </a:spcAft>
              <a:buFont typeface="Wingdings" charset="2"/>
              <a:buChar char="²"/>
              <a:defRPr sz="2400">
                <a:solidFill>
                  <a:srgbClr val="46424D"/>
                </a:solidFill>
                <a:latin typeface="Arial"/>
                <a:cs typeface="Arial"/>
              </a:defRPr>
            </a:lvl1pPr>
            <a:lvl2pPr>
              <a:spcBef>
                <a:spcPts val="300"/>
              </a:spcBef>
              <a:spcAft>
                <a:spcPts val="300"/>
              </a:spcAft>
              <a:buFont typeface="Wingdings" charset="2"/>
              <a:buChar char="§"/>
              <a:defRPr sz="2000">
                <a:solidFill>
                  <a:srgbClr val="46424D"/>
                </a:solidFill>
                <a:latin typeface="Arial"/>
                <a:cs typeface="Arial"/>
              </a:defRPr>
            </a:lvl2pPr>
            <a:lvl3pPr>
              <a:defRPr sz="1800">
                <a:solidFill>
                  <a:srgbClr val="46424D"/>
                </a:solidFill>
                <a:latin typeface="Arial"/>
                <a:cs typeface="Arial"/>
              </a:defRPr>
            </a:lvl3pPr>
            <a:lvl4pPr>
              <a:defRPr sz="1800">
                <a:solidFill>
                  <a:srgbClr val="46424D"/>
                </a:solidFill>
                <a:latin typeface="Arial"/>
                <a:cs typeface="Arial"/>
              </a:defRPr>
            </a:lvl4pPr>
            <a:lvl5pPr>
              <a:defRPr sz="1800">
                <a:solidFill>
                  <a:srgbClr val="46424D"/>
                </a:solidFill>
                <a:latin typeface="Arial"/>
                <a:cs typeface="Aria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lvl1pPr>
              <a:defRPr/>
            </a:lvl1pPr>
          </a:lstStyle>
          <a:p>
            <a:r>
              <a:rPr lang="en-GB"/>
              <a:t>11/12/2014</a:t>
            </a:r>
            <a:endParaRPr lang="en-US"/>
          </a:p>
        </p:txBody>
      </p:sp>
      <p:sp>
        <p:nvSpPr>
          <p:cNvPr id="5" name="Footer Placeholder 4"/>
          <p:cNvSpPr>
            <a:spLocks noGrp="1"/>
          </p:cNvSpPr>
          <p:nvPr>
            <p:ph type="ftr" sz="quarter" idx="11"/>
          </p:nvPr>
        </p:nvSpPr>
        <p:spPr/>
        <p:txBody>
          <a:bodyPr/>
          <a:lstStyle>
            <a:lvl1pPr>
              <a:defRPr/>
            </a:lvl1pPr>
          </a:lstStyle>
          <a:p>
            <a:r>
              <a:rPr lang="en-US"/>
              <a:t>Chapter 25 Configuration management</a:t>
            </a:r>
          </a:p>
        </p:txBody>
      </p:sp>
      <p:sp>
        <p:nvSpPr>
          <p:cNvPr id="6" name="Slide Number Placeholder 5"/>
          <p:cNvSpPr>
            <a:spLocks noGrp="1"/>
          </p:cNvSpPr>
          <p:nvPr>
            <p:ph type="sldNum" sz="quarter" idx="12"/>
          </p:nvPr>
        </p:nvSpPr>
        <p:spPr/>
        <p:txBody>
          <a:bodyPr/>
          <a:lstStyle>
            <a:lvl1pPr>
              <a:defRPr/>
            </a:lvl1pPr>
          </a:lstStyle>
          <a:p>
            <a:fld id="{7B134961-4B2C-A547-9A54-CB85DA02077E}" type="slidenum">
              <a:rPr lang="en-US" smtClean="0"/>
              <a:pPr/>
              <a:t>‹#›</a:t>
            </a:fld>
            <a:endParaRPr lang="en-US"/>
          </a:p>
        </p:txBody>
      </p:sp>
    </p:spTree>
  </p:cSld>
  <p:clrMapOvr>
    <a:masterClrMapping/>
  </p:clrMapOvr>
  <p:transition spd="med">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lvl1pPr>
              <a:defRPr/>
            </a:lvl1pPr>
          </a:lstStyle>
          <a:p>
            <a:r>
              <a:rPr lang="en-GB"/>
              <a:t>11/12/2014</a:t>
            </a:r>
            <a:endParaRPr lang="en-US"/>
          </a:p>
        </p:txBody>
      </p:sp>
      <p:sp>
        <p:nvSpPr>
          <p:cNvPr id="5" name="Footer Placeholder 4"/>
          <p:cNvSpPr>
            <a:spLocks noGrp="1"/>
          </p:cNvSpPr>
          <p:nvPr>
            <p:ph type="ftr" sz="quarter" idx="11"/>
          </p:nvPr>
        </p:nvSpPr>
        <p:spPr/>
        <p:txBody>
          <a:bodyPr/>
          <a:lstStyle>
            <a:lvl1pPr>
              <a:defRPr/>
            </a:lvl1pPr>
          </a:lstStyle>
          <a:p>
            <a:r>
              <a:rPr lang="en-US"/>
              <a:t>Chapter 25 Configuration management</a:t>
            </a:r>
          </a:p>
        </p:txBody>
      </p:sp>
      <p:sp>
        <p:nvSpPr>
          <p:cNvPr id="6" name="Slide Number Placeholder 5"/>
          <p:cNvSpPr>
            <a:spLocks noGrp="1"/>
          </p:cNvSpPr>
          <p:nvPr>
            <p:ph type="sldNum" sz="quarter" idx="12"/>
          </p:nvPr>
        </p:nvSpPr>
        <p:spPr/>
        <p:txBody>
          <a:bodyPr/>
          <a:lstStyle>
            <a:lvl1pPr>
              <a:defRPr/>
            </a:lvl1pPr>
          </a:lstStyle>
          <a:p>
            <a:fld id="{7B134961-4B2C-A547-9A54-CB85DA02077E}" type="slidenum">
              <a:rPr lang="en-US" smtClean="0"/>
              <a:pPr/>
              <a:t>‹#›</a:t>
            </a:fld>
            <a:endParaRPr lang="en-US"/>
          </a:p>
        </p:txBody>
      </p:sp>
    </p:spTree>
  </p:cSld>
  <p:clrMapOvr>
    <a:masterClrMapping/>
  </p:clrMapOvr>
  <p:transition spd="med">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3"/>
          <p:cNvSpPr>
            <a:spLocks noGrp="1"/>
          </p:cNvSpPr>
          <p:nvPr>
            <p:ph type="dt" sz="half" idx="10"/>
          </p:nvPr>
        </p:nvSpPr>
        <p:spPr/>
        <p:txBody>
          <a:bodyPr/>
          <a:lstStyle>
            <a:lvl1pPr>
              <a:defRPr/>
            </a:lvl1pPr>
          </a:lstStyle>
          <a:p>
            <a:r>
              <a:rPr lang="en-GB"/>
              <a:t>11/12/2014</a:t>
            </a:r>
            <a:endParaRPr lang="en-US"/>
          </a:p>
        </p:txBody>
      </p:sp>
      <p:sp>
        <p:nvSpPr>
          <p:cNvPr id="6" name="Footer Placeholder 4"/>
          <p:cNvSpPr>
            <a:spLocks noGrp="1"/>
          </p:cNvSpPr>
          <p:nvPr>
            <p:ph type="ftr" sz="quarter" idx="11"/>
          </p:nvPr>
        </p:nvSpPr>
        <p:spPr/>
        <p:txBody>
          <a:bodyPr/>
          <a:lstStyle>
            <a:lvl1pPr>
              <a:defRPr/>
            </a:lvl1pPr>
          </a:lstStyle>
          <a:p>
            <a:r>
              <a:rPr lang="en-US"/>
              <a:t>Chapter 25 Configuration management</a:t>
            </a:r>
          </a:p>
        </p:txBody>
      </p:sp>
      <p:sp>
        <p:nvSpPr>
          <p:cNvPr id="7" name="Slide Number Placeholder 5"/>
          <p:cNvSpPr>
            <a:spLocks noGrp="1"/>
          </p:cNvSpPr>
          <p:nvPr>
            <p:ph type="sldNum" sz="quarter" idx="12"/>
          </p:nvPr>
        </p:nvSpPr>
        <p:spPr/>
        <p:txBody>
          <a:bodyPr/>
          <a:lstStyle>
            <a:lvl1pPr>
              <a:defRPr/>
            </a:lvl1pPr>
          </a:lstStyle>
          <a:p>
            <a:fld id="{7B134961-4B2C-A547-9A54-CB85DA02077E}" type="slidenum">
              <a:rPr lang="en-US" smtClean="0"/>
              <a:pPr/>
              <a:t>‹#›</a:t>
            </a:fld>
            <a:endParaRPr lang="en-US"/>
          </a:p>
        </p:txBody>
      </p:sp>
    </p:spTree>
  </p:cSld>
  <p:clrMapOvr>
    <a:masterClrMapping/>
  </p:clrMapOvr>
  <p:transition spd="med">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3"/>
          <p:cNvSpPr>
            <a:spLocks noGrp="1"/>
          </p:cNvSpPr>
          <p:nvPr>
            <p:ph type="dt" sz="half" idx="10"/>
          </p:nvPr>
        </p:nvSpPr>
        <p:spPr/>
        <p:txBody>
          <a:bodyPr/>
          <a:lstStyle>
            <a:lvl1pPr>
              <a:defRPr/>
            </a:lvl1pPr>
          </a:lstStyle>
          <a:p>
            <a:r>
              <a:rPr lang="en-GB"/>
              <a:t>11/12/2014</a:t>
            </a:r>
            <a:endParaRPr lang="en-US"/>
          </a:p>
        </p:txBody>
      </p:sp>
      <p:sp>
        <p:nvSpPr>
          <p:cNvPr id="8" name="Footer Placeholder 4"/>
          <p:cNvSpPr>
            <a:spLocks noGrp="1"/>
          </p:cNvSpPr>
          <p:nvPr>
            <p:ph type="ftr" sz="quarter" idx="11"/>
          </p:nvPr>
        </p:nvSpPr>
        <p:spPr/>
        <p:txBody>
          <a:bodyPr/>
          <a:lstStyle>
            <a:lvl1pPr>
              <a:defRPr/>
            </a:lvl1pPr>
          </a:lstStyle>
          <a:p>
            <a:r>
              <a:rPr lang="en-US"/>
              <a:t>Chapter 25 Configuration management</a:t>
            </a:r>
          </a:p>
        </p:txBody>
      </p:sp>
      <p:sp>
        <p:nvSpPr>
          <p:cNvPr id="9" name="Slide Number Placeholder 5"/>
          <p:cNvSpPr>
            <a:spLocks noGrp="1"/>
          </p:cNvSpPr>
          <p:nvPr>
            <p:ph type="sldNum" sz="quarter" idx="12"/>
          </p:nvPr>
        </p:nvSpPr>
        <p:spPr/>
        <p:txBody>
          <a:bodyPr/>
          <a:lstStyle>
            <a:lvl1pPr>
              <a:defRPr/>
            </a:lvl1pPr>
          </a:lstStyle>
          <a:p>
            <a:fld id="{7B134961-4B2C-A547-9A54-CB85DA02077E}" type="slidenum">
              <a:rPr lang="en-US" smtClean="0"/>
              <a:pPr/>
              <a:t>‹#›</a:t>
            </a:fld>
            <a:endParaRPr lang="en-US"/>
          </a:p>
        </p:txBody>
      </p:sp>
    </p:spTree>
  </p:cSld>
  <p:clrMapOvr>
    <a:masterClrMapping/>
  </p:clrMapOvr>
  <p:transition spd="med">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3"/>
          <p:cNvSpPr>
            <a:spLocks noGrp="1"/>
          </p:cNvSpPr>
          <p:nvPr>
            <p:ph type="dt" sz="half" idx="10"/>
          </p:nvPr>
        </p:nvSpPr>
        <p:spPr/>
        <p:txBody>
          <a:bodyPr/>
          <a:lstStyle>
            <a:lvl1pPr>
              <a:defRPr/>
            </a:lvl1pPr>
          </a:lstStyle>
          <a:p>
            <a:r>
              <a:rPr lang="en-GB"/>
              <a:t>11/12/2014</a:t>
            </a:r>
            <a:endParaRPr lang="en-US"/>
          </a:p>
        </p:txBody>
      </p:sp>
      <p:sp>
        <p:nvSpPr>
          <p:cNvPr id="4" name="Footer Placeholder 4"/>
          <p:cNvSpPr>
            <a:spLocks noGrp="1"/>
          </p:cNvSpPr>
          <p:nvPr>
            <p:ph type="ftr" sz="quarter" idx="11"/>
          </p:nvPr>
        </p:nvSpPr>
        <p:spPr/>
        <p:txBody>
          <a:bodyPr/>
          <a:lstStyle>
            <a:lvl1pPr>
              <a:defRPr/>
            </a:lvl1pPr>
          </a:lstStyle>
          <a:p>
            <a:r>
              <a:rPr lang="en-US"/>
              <a:t>Chapter 25 Configuration management</a:t>
            </a:r>
          </a:p>
        </p:txBody>
      </p:sp>
      <p:sp>
        <p:nvSpPr>
          <p:cNvPr id="5" name="Slide Number Placeholder 5"/>
          <p:cNvSpPr>
            <a:spLocks noGrp="1"/>
          </p:cNvSpPr>
          <p:nvPr>
            <p:ph type="sldNum" sz="quarter" idx="12"/>
          </p:nvPr>
        </p:nvSpPr>
        <p:spPr/>
        <p:txBody>
          <a:bodyPr/>
          <a:lstStyle>
            <a:lvl1pPr>
              <a:defRPr/>
            </a:lvl1pPr>
          </a:lstStyle>
          <a:p>
            <a:fld id="{7B134961-4B2C-A547-9A54-CB85DA02077E}" type="slidenum">
              <a:rPr lang="en-US" smtClean="0"/>
              <a:pPr/>
              <a:t>‹#›</a:t>
            </a:fld>
            <a:endParaRPr lang="en-US"/>
          </a:p>
        </p:txBody>
      </p:sp>
    </p:spTree>
  </p:cSld>
  <p:clrMapOvr>
    <a:masterClrMapping/>
  </p:clrMapOvr>
  <p:transition spd="med">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r>
              <a:rPr lang="en-GB"/>
              <a:t>11/12/2014</a:t>
            </a:r>
            <a:endParaRPr lang="en-US"/>
          </a:p>
        </p:txBody>
      </p:sp>
      <p:sp>
        <p:nvSpPr>
          <p:cNvPr id="3" name="Footer Placeholder 4"/>
          <p:cNvSpPr>
            <a:spLocks noGrp="1"/>
          </p:cNvSpPr>
          <p:nvPr>
            <p:ph type="ftr" sz="quarter" idx="11"/>
          </p:nvPr>
        </p:nvSpPr>
        <p:spPr/>
        <p:txBody>
          <a:bodyPr/>
          <a:lstStyle>
            <a:lvl1pPr>
              <a:defRPr/>
            </a:lvl1pPr>
          </a:lstStyle>
          <a:p>
            <a:r>
              <a:rPr lang="en-US"/>
              <a:t>Chapter 25 Configuration management</a:t>
            </a:r>
          </a:p>
        </p:txBody>
      </p:sp>
      <p:sp>
        <p:nvSpPr>
          <p:cNvPr id="4" name="Slide Number Placeholder 5"/>
          <p:cNvSpPr>
            <a:spLocks noGrp="1"/>
          </p:cNvSpPr>
          <p:nvPr>
            <p:ph type="sldNum" sz="quarter" idx="12"/>
          </p:nvPr>
        </p:nvSpPr>
        <p:spPr/>
        <p:txBody>
          <a:bodyPr/>
          <a:lstStyle>
            <a:lvl1pPr>
              <a:defRPr/>
            </a:lvl1pPr>
          </a:lstStyle>
          <a:p>
            <a:fld id="{7B134961-4B2C-A547-9A54-CB85DA02077E}" type="slidenum">
              <a:rPr lang="en-US" smtClean="0"/>
              <a:pPr/>
              <a:t>‹#›</a:t>
            </a:fld>
            <a:endParaRPr lang="en-US"/>
          </a:p>
        </p:txBody>
      </p:sp>
    </p:spTree>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3"/>
          <p:cNvSpPr>
            <a:spLocks noGrp="1"/>
          </p:cNvSpPr>
          <p:nvPr>
            <p:ph type="dt" sz="half" idx="10"/>
          </p:nvPr>
        </p:nvSpPr>
        <p:spPr/>
        <p:txBody>
          <a:bodyPr/>
          <a:lstStyle>
            <a:lvl1pPr>
              <a:defRPr/>
            </a:lvl1pPr>
          </a:lstStyle>
          <a:p>
            <a:r>
              <a:rPr lang="en-GB"/>
              <a:t>11/12/2014</a:t>
            </a:r>
            <a:endParaRPr lang="en-US"/>
          </a:p>
        </p:txBody>
      </p:sp>
      <p:sp>
        <p:nvSpPr>
          <p:cNvPr id="6" name="Footer Placeholder 4"/>
          <p:cNvSpPr>
            <a:spLocks noGrp="1"/>
          </p:cNvSpPr>
          <p:nvPr>
            <p:ph type="ftr" sz="quarter" idx="11"/>
          </p:nvPr>
        </p:nvSpPr>
        <p:spPr/>
        <p:txBody>
          <a:bodyPr/>
          <a:lstStyle>
            <a:lvl1pPr>
              <a:defRPr/>
            </a:lvl1pPr>
          </a:lstStyle>
          <a:p>
            <a:r>
              <a:rPr lang="en-US"/>
              <a:t>Chapter 25 Configuration management</a:t>
            </a:r>
          </a:p>
        </p:txBody>
      </p:sp>
      <p:sp>
        <p:nvSpPr>
          <p:cNvPr id="7" name="Slide Number Placeholder 5"/>
          <p:cNvSpPr>
            <a:spLocks noGrp="1"/>
          </p:cNvSpPr>
          <p:nvPr>
            <p:ph type="sldNum" sz="quarter" idx="12"/>
          </p:nvPr>
        </p:nvSpPr>
        <p:spPr/>
        <p:txBody>
          <a:bodyPr/>
          <a:lstStyle>
            <a:lvl1pPr>
              <a:defRPr/>
            </a:lvl1pPr>
          </a:lstStyle>
          <a:p>
            <a:fld id="{7B134961-4B2C-A547-9A54-CB85DA02077E}" type="slidenum">
              <a:rPr lang="en-US" smtClean="0"/>
              <a:pPr/>
              <a:t>‹#›</a:t>
            </a:fld>
            <a:endParaRPr lang="en-US"/>
          </a:p>
        </p:txBody>
      </p:sp>
    </p:spTree>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GB" noProof="0"/>
              <a:t>Drag picture to placeholder or click icon to add</a:t>
            </a:r>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3"/>
          <p:cNvSpPr>
            <a:spLocks noGrp="1"/>
          </p:cNvSpPr>
          <p:nvPr>
            <p:ph type="dt" sz="half" idx="10"/>
          </p:nvPr>
        </p:nvSpPr>
        <p:spPr/>
        <p:txBody>
          <a:bodyPr/>
          <a:lstStyle>
            <a:lvl1pPr>
              <a:defRPr/>
            </a:lvl1pPr>
          </a:lstStyle>
          <a:p>
            <a:r>
              <a:rPr lang="en-GB"/>
              <a:t>11/12/2014</a:t>
            </a:r>
            <a:endParaRPr lang="en-US"/>
          </a:p>
        </p:txBody>
      </p:sp>
      <p:sp>
        <p:nvSpPr>
          <p:cNvPr id="6" name="Footer Placeholder 4"/>
          <p:cNvSpPr>
            <a:spLocks noGrp="1"/>
          </p:cNvSpPr>
          <p:nvPr>
            <p:ph type="ftr" sz="quarter" idx="11"/>
          </p:nvPr>
        </p:nvSpPr>
        <p:spPr/>
        <p:txBody>
          <a:bodyPr/>
          <a:lstStyle>
            <a:lvl1pPr>
              <a:defRPr/>
            </a:lvl1pPr>
          </a:lstStyle>
          <a:p>
            <a:r>
              <a:rPr lang="en-US"/>
              <a:t>Chapter 25 Configuration management</a:t>
            </a:r>
          </a:p>
        </p:txBody>
      </p:sp>
      <p:sp>
        <p:nvSpPr>
          <p:cNvPr id="7" name="Slide Number Placeholder 5"/>
          <p:cNvSpPr>
            <a:spLocks noGrp="1"/>
          </p:cNvSpPr>
          <p:nvPr>
            <p:ph type="sldNum" sz="quarter" idx="12"/>
          </p:nvPr>
        </p:nvSpPr>
        <p:spPr/>
        <p:txBody>
          <a:bodyPr/>
          <a:lstStyle>
            <a:lvl1pPr>
              <a:defRPr/>
            </a:lvl1pPr>
          </a:lstStyle>
          <a:p>
            <a:fld id="{7B134961-4B2C-A547-9A54-CB85DA02077E}" type="slidenum">
              <a:rPr lang="en-US" smtClean="0"/>
              <a:pPr/>
              <a:t>‹#›</a:t>
            </a:fld>
            <a:endParaRPr lang="en-US"/>
          </a:p>
        </p:txBody>
      </p:sp>
    </p:spTree>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7293232"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GB"/>
              <a:t>Click to edit Master title style</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cs typeface="+mn-cs"/>
              </a:defRPr>
            </a:lvl1pPr>
          </a:lstStyle>
          <a:p>
            <a:r>
              <a:rPr lang="en-GB"/>
              <a:t>11/12/2014</a:t>
            </a: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r>
              <a:rPr lang="en-US"/>
              <a:t>Chapter 25 Configuration management</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cs typeface="+mn-cs"/>
              </a:defRPr>
            </a:lvl1pPr>
          </a:lstStyle>
          <a:p>
            <a:fld id="{7B134961-4B2C-A547-9A54-CB85DA02077E}" type="slidenum">
              <a:rPr lang="en-US" smtClean="0"/>
              <a:pPr/>
              <a:t>‹#›</a:t>
            </a:fld>
            <a:endParaRPr lang="en-US"/>
          </a:p>
        </p:txBody>
      </p:sp>
      <p:cxnSp>
        <p:nvCxnSpPr>
          <p:cNvPr id="9" name="Straight Connector 8"/>
          <p:cNvCxnSpPr/>
          <p:nvPr/>
        </p:nvCxnSpPr>
        <p:spPr>
          <a:xfrm>
            <a:off x="457200" y="1419226"/>
            <a:ext cx="7305805" cy="1588"/>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pic>
        <p:nvPicPr>
          <p:cNvPr id="10" name="Picture 9" descr="Sommerville Cover.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50432" y="213186"/>
            <a:ext cx="923794" cy="1219356"/>
          </a:xfrm>
          <a:prstGeom prst="rect">
            <a:avLst/>
          </a:prstGeom>
        </p:spPr>
      </p:pic>
      <p:cxnSp>
        <p:nvCxnSpPr>
          <p:cNvPr id="11" name="Straight Connector 10"/>
          <p:cNvCxnSpPr/>
          <p:nvPr/>
        </p:nvCxnSpPr>
        <p:spPr>
          <a:xfrm flipV="1">
            <a:off x="457200" y="1417638"/>
            <a:ext cx="8217026" cy="1588"/>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ransition spd="med">
    <p:wipe dir="r"/>
  </p:transition>
  <p:hf hdr="0"/>
  <p:txStyles>
    <p:titleStyle>
      <a:lvl1pPr algn="l" defTabSz="457200" rtl="0" eaLnBrk="1" fontAlgn="base" hangingPunct="1">
        <a:spcBef>
          <a:spcPct val="0"/>
        </a:spcBef>
        <a:spcAft>
          <a:spcPct val="0"/>
        </a:spcAft>
        <a:defRPr sz="2400" b="1" u="none" kern="1200">
          <a:solidFill>
            <a:srgbClr val="46424D"/>
          </a:solidFill>
          <a:latin typeface="Arial"/>
          <a:ea typeface="ＭＳ Ｐゴシック" charset="-128"/>
          <a:cs typeface="Arial"/>
        </a:defRPr>
      </a:lvl1pPr>
      <a:lvl2pPr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2pPr>
      <a:lvl3pPr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3pPr>
      <a:lvl4pPr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4pPr>
      <a:lvl5pPr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5pPr>
      <a:lvl6pPr marL="457200"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6pPr>
      <a:lvl7pPr marL="914400"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7pPr>
      <a:lvl8pPr marL="1371600"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8pPr>
      <a:lvl9pPr marL="1828800"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1" fontAlgn="base" hangingPunct="1">
        <a:spcBef>
          <a:spcPct val="20000"/>
        </a:spcBef>
        <a:spcAft>
          <a:spcPct val="0"/>
        </a:spcAft>
        <a:buFont typeface="Arial" charset="0"/>
        <a:defRPr sz="2800" kern="1200">
          <a:solidFill>
            <a:schemeClr val="tx1"/>
          </a:solidFill>
          <a:latin typeface="+mn-lt"/>
          <a:ea typeface="ＭＳ Ｐゴシック" charset="-128"/>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youtube.com/watch?v=a9_oMNSgX2g" TargetMode="Externa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standards.ieee.org/standard/828-2012.htm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hafiul.github.io/gitbook/7_the_packfile.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zdnet.com/article/leaked-infrastructure-code-credentials-and-keys-costing-orgs-average-of-1-2-million-per-year-1password/"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youtube.com/watch?v=a9_oMNSgX2g" TargetMode="Externa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Chapter 25 – Configuration Management</a:t>
            </a:r>
          </a:p>
        </p:txBody>
      </p:sp>
      <p:sp>
        <p:nvSpPr>
          <p:cNvPr id="3" name="Subtitle 2"/>
          <p:cNvSpPr>
            <a:spLocks noGrp="1"/>
          </p:cNvSpPr>
          <p:nvPr>
            <p:ph type="subTitle" idx="1"/>
          </p:nvPr>
        </p:nvSpPr>
        <p:spPr/>
        <p:txBody>
          <a:bodyPr/>
          <a:lstStyle/>
          <a:p>
            <a:endParaRPr lang="en-US" dirty="0"/>
          </a:p>
        </p:txBody>
      </p:sp>
      <p:sp>
        <p:nvSpPr>
          <p:cNvPr id="5" name="Footer Placeholder 4"/>
          <p:cNvSpPr>
            <a:spLocks noGrp="1"/>
          </p:cNvSpPr>
          <p:nvPr>
            <p:ph type="ftr" sz="quarter" idx="11"/>
          </p:nvPr>
        </p:nvSpPr>
        <p:spPr/>
        <p:txBody>
          <a:bodyPr/>
          <a:lstStyle/>
          <a:p>
            <a:r>
              <a:rPr lang="en-US"/>
              <a:t>Chapter 25 Configuration management</a:t>
            </a:r>
          </a:p>
        </p:txBody>
      </p:sp>
      <p:sp>
        <p:nvSpPr>
          <p:cNvPr id="4" name="Slide Number Placeholder 3"/>
          <p:cNvSpPr>
            <a:spLocks noGrp="1"/>
          </p:cNvSpPr>
          <p:nvPr>
            <p:ph type="sldNum" sz="quarter" idx="12"/>
          </p:nvPr>
        </p:nvSpPr>
        <p:spPr/>
        <p:txBody>
          <a:bodyPr/>
          <a:lstStyle/>
          <a:p>
            <a:fld id="{7B134961-4B2C-A547-9A54-CB85DA02077E}" type="slidenum">
              <a:rPr lang="en-US" smtClean="0"/>
              <a:pPr/>
              <a:t>1</a:t>
            </a:fld>
            <a:endParaRPr lang="en-US"/>
          </a:p>
        </p:txBody>
      </p:sp>
      <p:sp>
        <p:nvSpPr>
          <p:cNvPr id="6" name="Date Placeholder 5"/>
          <p:cNvSpPr>
            <a:spLocks noGrp="1"/>
          </p:cNvSpPr>
          <p:nvPr>
            <p:ph type="dt" sz="half" idx="10"/>
          </p:nvPr>
        </p:nvSpPr>
        <p:spPr/>
        <p:txBody>
          <a:bodyPr/>
          <a:lstStyle/>
          <a:p>
            <a:r>
              <a:rPr lang="en-GB"/>
              <a:t>11/12/2014</a:t>
            </a:r>
            <a:endParaRPr lang="en-US"/>
          </a:p>
        </p:txBody>
      </p:sp>
    </p:spTree>
  </p:cSld>
  <p:clrMapOvr>
    <a:masterClrMapping/>
  </p:clrMapOvr>
  <p:transition spd="med">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hidden="1">
            <a:extLst>
              <a:ext uri="{FF2B5EF4-FFF2-40B4-BE49-F238E27FC236}">
                <a16:creationId xmlns:a16="http://schemas.microsoft.com/office/drawing/2014/main" id="{21FB7495-7F76-40CC-8DA9-D9E82CFC3633}"/>
              </a:ext>
            </a:extLst>
          </p:cNvPr>
          <p:cNvSpPr>
            <a:spLocks noGrp="1"/>
          </p:cNvSpPr>
          <p:nvPr>
            <p:ph type="sldNum" sz="quarter" idx="10"/>
          </p:nvPr>
        </p:nvSpPr>
        <p:spPr/>
        <p:txBody>
          <a:bodyPr/>
          <a:lstStyle/>
          <a:p>
            <a:pPr>
              <a:spcAft>
                <a:spcPts val="600"/>
              </a:spcAft>
            </a:pPr>
            <a:fld id="{68151E55-6873-49E2-B8D5-2F265E6F1973}" type="slidenum">
              <a:rPr lang="en-US" smtClean="0"/>
              <a:pPr>
                <a:spcAft>
                  <a:spcPts val="600"/>
                </a:spcAft>
              </a:pPr>
              <a:t>10</a:t>
            </a:fld>
            <a:endParaRPr lang="en-US"/>
          </a:p>
        </p:txBody>
      </p:sp>
      <p:sp>
        <p:nvSpPr>
          <p:cNvPr id="2" name="TextBox 1">
            <a:extLst>
              <a:ext uri="{FF2B5EF4-FFF2-40B4-BE49-F238E27FC236}">
                <a16:creationId xmlns:a16="http://schemas.microsoft.com/office/drawing/2014/main" id="{17D58AB8-D5D8-794F-8BAA-F17BD981FB28}"/>
              </a:ext>
            </a:extLst>
          </p:cNvPr>
          <p:cNvSpPr txBox="1"/>
          <p:nvPr/>
        </p:nvSpPr>
        <p:spPr>
          <a:xfrm>
            <a:off x="2270325" y="5877106"/>
            <a:ext cx="4221348" cy="369332"/>
          </a:xfrm>
          <a:prstGeom prst="rect">
            <a:avLst/>
          </a:prstGeom>
          <a:noFill/>
        </p:spPr>
        <p:txBody>
          <a:bodyPr wrap="none" rtlCol="0">
            <a:spAutoFit/>
          </a:bodyPr>
          <a:lstStyle/>
          <a:p>
            <a:r>
              <a:rPr lang="en-US" dirty="0">
                <a:hlinkClick r:id="rId2"/>
              </a:rPr>
              <a:t>Introduction to DevOps and CI/CD (at 8:12)</a:t>
            </a:r>
            <a:endParaRPr lang="en-US" dirty="0"/>
          </a:p>
        </p:txBody>
      </p:sp>
      <p:pic>
        <p:nvPicPr>
          <p:cNvPr id="7" name="Content Placeholder 6">
            <a:extLst>
              <a:ext uri="{FF2B5EF4-FFF2-40B4-BE49-F238E27FC236}">
                <a16:creationId xmlns:a16="http://schemas.microsoft.com/office/drawing/2014/main" id="{758102C9-9585-4D41-9F83-B08BF79A0DC8}"/>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342676" y="836805"/>
            <a:ext cx="8458646" cy="4171949"/>
          </a:xfrm>
        </p:spPr>
      </p:pic>
    </p:spTree>
    <p:extLst>
      <p:ext uri="{BB962C8B-B14F-4D97-AF65-F5344CB8AC3E}">
        <p14:creationId xmlns:p14="http://schemas.microsoft.com/office/powerpoint/2010/main" val="10418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Multi-version systems</a:t>
            </a:r>
          </a:p>
        </p:txBody>
      </p:sp>
      <p:sp>
        <p:nvSpPr>
          <p:cNvPr id="3" name="Content Placeholder 2"/>
          <p:cNvSpPr>
            <a:spLocks noGrp="1"/>
          </p:cNvSpPr>
          <p:nvPr>
            <p:ph idx="1"/>
          </p:nvPr>
        </p:nvSpPr>
        <p:spPr>
          <a:xfrm>
            <a:off x="457199" y="1464643"/>
            <a:ext cx="8229600" cy="2530720"/>
          </a:xfrm>
        </p:spPr>
        <p:txBody>
          <a:bodyPr/>
          <a:lstStyle/>
          <a:p>
            <a:r>
              <a:rPr lang="en-US" sz="2000" dirty="0"/>
              <a:t>For large systems, there is never just one ‘working’ version of a system. </a:t>
            </a:r>
          </a:p>
          <a:p>
            <a:r>
              <a:rPr lang="en-US" sz="2000" dirty="0"/>
              <a:t>There are always several versions of the system at different stages of development, in what are called branches (of the build tree). Trunk is the main branch or mainline.</a:t>
            </a:r>
          </a:p>
          <a:p>
            <a:r>
              <a:rPr lang="en-US" sz="2000" dirty="0"/>
              <a:t>There may be several teams involved in the development of different system versions. </a:t>
            </a:r>
          </a:p>
        </p:txBody>
      </p:sp>
      <p:sp>
        <p:nvSpPr>
          <p:cNvPr id="4" name="Date Placeholder 3"/>
          <p:cNvSpPr>
            <a:spLocks noGrp="1"/>
          </p:cNvSpPr>
          <p:nvPr>
            <p:ph type="dt" sz="half" idx="10"/>
          </p:nvPr>
        </p:nvSpPr>
        <p:spPr/>
        <p:txBody>
          <a:bodyPr/>
          <a:lstStyle/>
          <a:p>
            <a:r>
              <a:rPr lang="en-GB"/>
              <a:t>11/12/2014</a:t>
            </a:r>
            <a:endParaRPr lang="en-US"/>
          </a:p>
        </p:txBody>
      </p:sp>
      <p:sp>
        <p:nvSpPr>
          <p:cNvPr id="5" name="Footer Placeholder 4"/>
          <p:cNvSpPr>
            <a:spLocks noGrp="1"/>
          </p:cNvSpPr>
          <p:nvPr>
            <p:ph type="ftr" sz="quarter" idx="11"/>
          </p:nvPr>
        </p:nvSpPr>
        <p:spPr/>
        <p:txBody>
          <a:bodyPr/>
          <a:lstStyle/>
          <a:p>
            <a:r>
              <a:rPr lang="en-US"/>
              <a:t>Chapter 25 Configuration management</a:t>
            </a:r>
          </a:p>
        </p:txBody>
      </p:sp>
      <p:sp>
        <p:nvSpPr>
          <p:cNvPr id="6" name="Slide Number Placeholder 5"/>
          <p:cNvSpPr>
            <a:spLocks noGrp="1"/>
          </p:cNvSpPr>
          <p:nvPr>
            <p:ph type="sldNum" sz="quarter" idx="12"/>
          </p:nvPr>
        </p:nvSpPr>
        <p:spPr/>
        <p:txBody>
          <a:bodyPr/>
          <a:lstStyle/>
          <a:p>
            <a:fld id="{7B134961-4B2C-A547-9A54-CB85DA02077E}" type="slidenum">
              <a:rPr lang="en-US" smtClean="0"/>
              <a:pPr/>
              <a:t>11</a:t>
            </a:fld>
            <a:endParaRPr lang="en-US"/>
          </a:p>
        </p:txBody>
      </p:sp>
      <p:pic>
        <p:nvPicPr>
          <p:cNvPr id="7" name="Picture 6">
            <a:extLst>
              <a:ext uri="{FF2B5EF4-FFF2-40B4-BE49-F238E27FC236}">
                <a16:creationId xmlns:a16="http://schemas.microsoft.com/office/drawing/2014/main" id="{09DE3E4B-2D99-4944-A699-A9BCCAFBDE26}"/>
              </a:ext>
            </a:extLst>
          </p:cNvPr>
          <p:cNvPicPr>
            <a:picLocks noChangeAspect="1"/>
          </p:cNvPicPr>
          <p:nvPr/>
        </p:nvPicPr>
        <p:blipFill>
          <a:blip r:embed="rId2"/>
          <a:stretch>
            <a:fillRect/>
          </a:stretch>
        </p:blipFill>
        <p:spPr>
          <a:xfrm>
            <a:off x="2373329" y="3995363"/>
            <a:ext cx="4397339" cy="2360987"/>
          </a:xfrm>
          <a:prstGeom prst="rect">
            <a:avLst/>
          </a:prstGeom>
        </p:spPr>
      </p:pic>
    </p:spTree>
    <p:extLst>
      <p:ext uri="{BB962C8B-B14F-4D97-AF65-F5344CB8AC3E}">
        <p14:creationId xmlns:p14="http://schemas.microsoft.com/office/powerpoint/2010/main" val="3878132580"/>
      </p:ext>
    </p:extLst>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Multi-version system development</a:t>
            </a:r>
          </a:p>
        </p:txBody>
      </p:sp>
      <p:sp>
        <p:nvSpPr>
          <p:cNvPr id="4" name="Footer Placeholder 3"/>
          <p:cNvSpPr>
            <a:spLocks noGrp="1"/>
          </p:cNvSpPr>
          <p:nvPr>
            <p:ph type="ftr" sz="quarter" idx="11"/>
          </p:nvPr>
        </p:nvSpPr>
        <p:spPr/>
        <p:txBody>
          <a:bodyPr/>
          <a:lstStyle/>
          <a:p>
            <a:r>
              <a:rPr lang="en-US"/>
              <a:t>Chapter 25 Configuration management</a:t>
            </a:r>
          </a:p>
        </p:txBody>
      </p:sp>
      <p:sp>
        <p:nvSpPr>
          <p:cNvPr id="5" name="Slide Number Placeholder 4"/>
          <p:cNvSpPr>
            <a:spLocks noGrp="1"/>
          </p:cNvSpPr>
          <p:nvPr>
            <p:ph type="sldNum" sz="quarter" idx="12"/>
          </p:nvPr>
        </p:nvSpPr>
        <p:spPr/>
        <p:txBody>
          <a:bodyPr/>
          <a:lstStyle/>
          <a:p>
            <a:fld id="{7B134961-4B2C-A547-9A54-CB85DA02077E}" type="slidenum">
              <a:rPr lang="en-US" smtClean="0"/>
              <a:pPr/>
              <a:t>12</a:t>
            </a:fld>
            <a:endParaRPr lang="en-US"/>
          </a:p>
        </p:txBody>
      </p:sp>
      <p:pic>
        <p:nvPicPr>
          <p:cNvPr id="6" name="Picture 5" descr="25.2 Version streams.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811" y="1911074"/>
            <a:ext cx="7710402" cy="3676926"/>
          </a:xfrm>
          <a:prstGeom prst="rect">
            <a:avLst/>
          </a:prstGeom>
        </p:spPr>
      </p:pic>
      <p:sp>
        <p:nvSpPr>
          <p:cNvPr id="7" name="Date Placeholder 6"/>
          <p:cNvSpPr>
            <a:spLocks noGrp="1"/>
          </p:cNvSpPr>
          <p:nvPr>
            <p:ph type="dt" sz="half" idx="10"/>
          </p:nvPr>
        </p:nvSpPr>
        <p:spPr/>
        <p:txBody>
          <a:bodyPr/>
          <a:lstStyle/>
          <a:p>
            <a:r>
              <a:rPr lang="en-GB"/>
              <a:t>11/12/2014</a:t>
            </a:r>
            <a:endParaRPr lang="en-US"/>
          </a:p>
        </p:txBody>
      </p:sp>
      <p:sp>
        <p:nvSpPr>
          <p:cNvPr id="3" name="TextBox 2">
            <a:extLst>
              <a:ext uri="{FF2B5EF4-FFF2-40B4-BE49-F238E27FC236}">
                <a16:creationId xmlns:a16="http://schemas.microsoft.com/office/drawing/2014/main" id="{5FDBC521-2886-3940-84E0-B8D4F6F3EA9B}"/>
              </a:ext>
            </a:extLst>
          </p:cNvPr>
          <p:cNvSpPr txBox="1"/>
          <p:nvPr/>
        </p:nvSpPr>
        <p:spPr>
          <a:xfrm>
            <a:off x="2219093" y="6021659"/>
            <a:ext cx="5886109"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Notice that we are talking about system versions.</a:t>
            </a:r>
          </a:p>
        </p:txBody>
      </p:sp>
    </p:spTree>
    <p:extLst>
      <p:ext uri="{BB962C8B-B14F-4D97-AF65-F5344CB8AC3E}">
        <p14:creationId xmlns:p14="http://schemas.microsoft.com/office/powerpoint/2010/main" val="2855267565"/>
      </p:ext>
    </p:extLst>
  </p:cSld>
  <p:clrMapOvr>
    <a:masterClrMapping/>
  </p:clrMapOvr>
  <p:transition spd="med">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SCM terminology</a:t>
            </a:r>
            <a:r>
              <a:rPr lang="en-GB" dirty="0"/>
              <a:t>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91012283"/>
              </p:ext>
            </p:extLst>
          </p:nvPr>
        </p:nvGraphicFramePr>
        <p:xfrm>
          <a:off x="457201" y="1672682"/>
          <a:ext cx="8229600" cy="4388772"/>
        </p:xfrm>
        <a:graphic>
          <a:graphicData uri="http://schemas.openxmlformats.org/drawingml/2006/table">
            <a:tbl>
              <a:tblPr firstRow="1" bandRow="1">
                <a:tableStyleId>{5C22544A-7EE6-4342-B048-85BDC9FD1C3A}</a:tableStyleId>
              </a:tblPr>
              <a:tblGrid>
                <a:gridCol w="2021060">
                  <a:extLst>
                    <a:ext uri="{9D8B030D-6E8A-4147-A177-3AD203B41FA5}">
                      <a16:colId xmlns:a16="http://schemas.microsoft.com/office/drawing/2014/main" val="20000"/>
                    </a:ext>
                  </a:extLst>
                </a:gridCol>
                <a:gridCol w="6208540">
                  <a:extLst>
                    <a:ext uri="{9D8B030D-6E8A-4147-A177-3AD203B41FA5}">
                      <a16:colId xmlns:a16="http://schemas.microsoft.com/office/drawing/2014/main" val="20001"/>
                    </a:ext>
                  </a:extLst>
                </a:gridCol>
              </a:tblGrid>
              <a:tr h="365586">
                <a:tc>
                  <a:txBody>
                    <a:bodyPr/>
                    <a:lstStyle/>
                    <a:p>
                      <a:pPr algn="just">
                        <a:spcAft>
                          <a:spcPts val="200"/>
                        </a:spcAft>
                      </a:pPr>
                      <a:r>
                        <a:rPr lang="en-GB" sz="1500" b="1" dirty="0">
                          <a:solidFill>
                            <a:srgbClr val="000000"/>
                          </a:solidFill>
                          <a:latin typeface="Arial"/>
                          <a:ea typeface="Times New Roman"/>
                          <a:cs typeface="Arial"/>
                        </a:rPr>
                        <a:t>Term</a:t>
                      </a:r>
                    </a:p>
                  </a:txBody>
                  <a:tcPr marL="68580" marR="68580" marT="0" marB="0"/>
                </a:tc>
                <a:tc>
                  <a:txBody>
                    <a:bodyPr/>
                    <a:lstStyle/>
                    <a:p>
                      <a:pPr algn="just">
                        <a:spcAft>
                          <a:spcPts val="200"/>
                        </a:spcAft>
                      </a:pPr>
                      <a:r>
                        <a:rPr lang="en-GB" sz="1500" b="1" dirty="0">
                          <a:solidFill>
                            <a:srgbClr val="000000"/>
                          </a:solidFill>
                          <a:latin typeface="Arial"/>
                          <a:ea typeface="Times New Roman"/>
                          <a:cs typeface="Arial"/>
                        </a:rPr>
                        <a:t>Explanation</a:t>
                      </a:r>
                    </a:p>
                  </a:txBody>
                  <a:tcPr marL="68580" marR="68580" marT="0" marB="0"/>
                </a:tc>
                <a:extLst>
                  <a:ext uri="{0D108BD9-81ED-4DB2-BD59-A6C34878D82A}">
                    <a16:rowId xmlns:a16="http://schemas.microsoft.com/office/drawing/2014/main" val="10000"/>
                  </a:ext>
                </a:extLst>
              </a:tr>
              <a:tr h="901446">
                <a:tc>
                  <a:txBody>
                    <a:bodyPr/>
                    <a:lstStyle/>
                    <a:p>
                      <a:pPr algn="l">
                        <a:spcAft>
                          <a:spcPts val="200"/>
                        </a:spcAft>
                      </a:pPr>
                      <a:r>
                        <a:rPr lang="en-GB" sz="1500" dirty="0">
                          <a:solidFill>
                            <a:srgbClr val="000000"/>
                          </a:solidFill>
                          <a:latin typeface="Arial"/>
                          <a:ea typeface="Times New Roman"/>
                          <a:cs typeface="Arial"/>
                        </a:rPr>
                        <a:t>Baseline</a:t>
                      </a:r>
                    </a:p>
                  </a:txBody>
                  <a:tcPr marL="68580" marR="68580" marT="0" marB="0"/>
                </a:tc>
                <a:tc>
                  <a:txBody>
                    <a:bodyPr/>
                    <a:lstStyle/>
                    <a:p>
                      <a:pPr algn="l">
                        <a:spcAft>
                          <a:spcPts val="200"/>
                        </a:spcAft>
                      </a:pPr>
                      <a:r>
                        <a:rPr lang="en-GB" sz="1500" dirty="0">
                          <a:solidFill>
                            <a:srgbClr val="000000"/>
                          </a:solidFill>
                          <a:latin typeface="Arial"/>
                          <a:ea typeface="Times New Roman"/>
                          <a:cs typeface="Arial"/>
                        </a:rPr>
                        <a:t>A baseline is a collection of </a:t>
                      </a:r>
                      <a:r>
                        <a:rPr lang="en-GB" sz="1500" b="1" dirty="0">
                          <a:solidFill>
                            <a:srgbClr val="000000"/>
                          </a:solidFill>
                          <a:latin typeface="Arial"/>
                          <a:ea typeface="Times New Roman"/>
                          <a:cs typeface="Arial"/>
                        </a:rPr>
                        <a:t>component versions </a:t>
                      </a:r>
                      <a:r>
                        <a:rPr lang="en-GB" sz="1500" dirty="0">
                          <a:solidFill>
                            <a:srgbClr val="000000"/>
                          </a:solidFill>
                          <a:latin typeface="Arial"/>
                          <a:ea typeface="Times New Roman"/>
                          <a:cs typeface="Arial"/>
                        </a:rPr>
                        <a:t>that make up a system. Baselines are controlled, which means that the versions of the components making up the system cannot be changed. Therefore, it is always possible to recreate a baseline from its constituent components. </a:t>
                      </a:r>
                    </a:p>
                  </a:txBody>
                  <a:tcPr marL="68580" marR="68580" marT="0" marB="0"/>
                </a:tc>
                <a:extLst>
                  <a:ext uri="{0D108BD9-81ED-4DB2-BD59-A6C34878D82A}">
                    <a16:rowId xmlns:a16="http://schemas.microsoft.com/office/drawing/2014/main" val="10001"/>
                  </a:ext>
                </a:extLst>
              </a:tr>
              <a:tr h="676085">
                <a:tc>
                  <a:txBody>
                    <a:bodyPr/>
                    <a:lstStyle/>
                    <a:p>
                      <a:pPr algn="l">
                        <a:spcAft>
                          <a:spcPts val="200"/>
                        </a:spcAft>
                      </a:pPr>
                      <a:r>
                        <a:rPr lang="en-GB" sz="1500" dirty="0">
                          <a:solidFill>
                            <a:srgbClr val="000000"/>
                          </a:solidFill>
                          <a:latin typeface="Arial"/>
                          <a:ea typeface="Times New Roman"/>
                          <a:cs typeface="Arial"/>
                        </a:rPr>
                        <a:t>Branching</a:t>
                      </a:r>
                    </a:p>
                  </a:txBody>
                  <a:tcPr marL="68580" marR="68580" marT="0" marB="0"/>
                </a:tc>
                <a:tc>
                  <a:txBody>
                    <a:bodyPr/>
                    <a:lstStyle/>
                    <a:p>
                      <a:pPr algn="l">
                        <a:spcAft>
                          <a:spcPts val="200"/>
                        </a:spcAft>
                      </a:pPr>
                      <a:r>
                        <a:rPr lang="en-GB" sz="1500" dirty="0">
                          <a:solidFill>
                            <a:srgbClr val="000000"/>
                          </a:solidFill>
                          <a:latin typeface="Arial"/>
                          <a:ea typeface="Times New Roman"/>
                          <a:cs typeface="Arial"/>
                        </a:rPr>
                        <a:t>The creation of a new </a:t>
                      </a:r>
                      <a:r>
                        <a:rPr lang="en-GB" sz="1500" dirty="0" err="1">
                          <a:solidFill>
                            <a:srgbClr val="000000"/>
                          </a:solidFill>
                          <a:latin typeface="Arial"/>
                          <a:ea typeface="Times New Roman"/>
                          <a:cs typeface="Arial"/>
                        </a:rPr>
                        <a:t>codeline</a:t>
                      </a:r>
                      <a:r>
                        <a:rPr lang="en-GB" sz="1500" dirty="0">
                          <a:solidFill>
                            <a:srgbClr val="000000"/>
                          </a:solidFill>
                          <a:latin typeface="Arial"/>
                          <a:ea typeface="Times New Roman"/>
                          <a:cs typeface="Arial"/>
                        </a:rPr>
                        <a:t> from a version in an existing </a:t>
                      </a:r>
                      <a:r>
                        <a:rPr lang="en-GB" sz="1500" dirty="0" err="1">
                          <a:solidFill>
                            <a:srgbClr val="000000"/>
                          </a:solidFill>
                          <a:latin typeface="Arial"/>
                          <a:ea typeface="Times New Roman"/>
                          <a:cs typeface="Arial"/>
                        </a:rPr>
                        <a:t>codeline</a:t>
                      </a:r>
                      <a:r>
                        <a:rPr lang="en-GB" sz="1500" dirty="0">
                          <a:solidFill>
                            <a:srgbClr val="000000"/>
                          </a:solidFill>
                          <a:latin typeface="Arial"/>
                          <a:ea typeface="Times New Roman"/>
                          <a:cs typeface="Arial"/>
                        </a:rPr>
                        <a:t>. The new </a:t>
                      </a:r>
                      <a:r>
                        <a:rPr lang="en-GB" sz="1500" dirty="0" err="1">
                          <a:solidFill>
                            <a:srgbClr val="000000"/>
                          </a:solidFill>
                          <a:latin typeface="Arial"/>
                          <a:ea typeface="Times New Roman"/>
                          <a:cs typeface="Arial"/>
                        </a:rPr>
                        <a:t>codeline</a:t>
                      </a:r>
                      <a:r>
                        <a:rPr lang="en-GB" sz="1500" dirty="0">
                          <a:solidFill>
                            <a:srgbClr val="000000"/>
                          </a:solidFill>
                          <a:latin typeface="Arial"/>
                          <a:ea typeface="Times New Roman"/>
                          <a:cs typeface="Arial"/>
                        </a:rPr>
                        <a:t> and the existing </a:t>
                      </a:r>
                      <a:r>
                        <a:rPr lang="en-GB" sz="1500" dirty="0" err="1">
                          <a:solidFill>
                            <a:srgbClr val="000000"/>
                          </a:solidFill>
                          <a:latin typeface="Arial"/>
                          <a:ea typeface="Times New Roman"/>
                          <a:cs typeface="Arial"/>
                        </a:rPr>
                        <a:t>codeline</a:t>
                      </a:r>
                      <a:r>
                        <a:rPr lang="en-GB" sz="1500" dirty="0">
                          <a:solidFill>
                            <a:srgbClr val="000000"/>
                          </a:solidFill>
                          <a:latin typeface="Arial"/>
                          <a:ea typeface="Times New Roman"/>
                          <a:cs typeface="Arial"/>
                        </a:rPr>
                        <a:t> may then develop independently. </a:t>
                      </a:r>
                    </a:p>
                  </a:txBody>
                  <a:tcPr marL="68580" marR="68580" marT="0" marB="0"/>
                </a:tc>
                <a:extLst>
                  <a:ext uri="{0D108BD9-81ED-4DB2-BD59-A6C34878D82A}">
                    <a16:rowId xmlns:a16="http://schemas.microsoft.com/office/drawing/2014/main" val="10002"/>
                  </a:ext>
                </a:extLst>
              </a:tr>
              <a:tr h="450723">
                <a:tc>
                  <a:txBody>
                    <a:bodyPr/>
                    <a:lstStyle/>
                    <a:p>
                      <a:pPr algn="l">
                        <a:spcAft>
                          <a:spcPts val="200"/>
                        </a:spcAft>
                      </a:pPr>
                      <a:r>
                        <a:rPr lang="en-GB" sz="1500" dirty="0">
                          <a:solidFill>
                            <a:srgbClr val="000000"/>
                          </a:solidFill>
                          <a:latin typeface="Arial"/>
                          <a:ea typeface="Times New Roman"/>
                          <a:cs typeface="Arial"/>
                        </a:rPr>
                        <a:t>Codeline </a:t>
                      </a:r>
                    </a:p>
                  </a:txBody>
                  <a:tcPr marL="68580" marR="68580" marT="0" marB="0"/>
                </a:tc>
                <a:tc>
                  <a:txBody>
                    <a:bodyPr/>
                    <a:lstStyle/>
                    <a:p>
                      <a:pPr algn="l">
                        <a:spcAft>
                          <a:spcPts val="200"/>
                        </a:spcAft>
                      </a:pPr>
                      <a:r>
                        <a:rPr lang="en-GB" sz="1500" dirty="0">
                          <a:solidFill>
                            <a:srgbClr val="000000"/>
                          </a:solidFill>
                          <a:latin typeface="Arial"/>
                          <a:ea typeface="Times New Roman"/>
                          <a:cs typeface="Arial"/>
                        </a:rPr>
                        <a:t>A </a:t>
                      </a:r>
                      <a:r>
                        <a:rPr lang="en-GB" sz="1500" dirty="0" err="1">
                          <a:solidFill>
                            <a:srgbClr val="000000"/>
                          </a:solidFill>
                          <a:latin typeface="Arial"/>
                          <a:ea typeface="Times New Roman"/>
                          <a:cs typeface="Arial"/>
                        </a:rPr>
                        <a:t>codeline</a:t>
                      </a:r>
                      <a:r>
                        <a:rPr lang="en-GB" sz="1500" dirty="0">
                          <a:solidFill>
                            <a:srgbClr val="000000"/>
                          </a:solidFill>
                          <a:latin typeface="Arial"/>
                          <a:ea typeface="Times New Roman"/>
                          <a:cs typeface="Arial"/>
                        </a:rPr>
                        <a:t> is a set of versions of a software component and other configuration items on which that component depends. </a:t>
                      </a:r>
                    </a:p>
                  </a:txBody>
                  <a:tcPr marL="68580" marR="68580" marT="0" marB="0"/>
                </a:tc>
                <a:extLst>
                  <a:ext uri="{0D108BD9-81ED-4DB2-BD59-A6C34878D82A}">
                    <a16:rowId xmlns:a16="http://schemas.microsoft.com/office/drawing/2014/main" val="10003"/>
                  </a:ext>
                </a:extLst>
              </a:tr>
              <a:tr h="676085">
                <a:tc>
                  <a:txBody>
                    <a:bodyPr/>
                    <a:lstStyle/>
                    <a:p>
                      <a:pPr algn="l">
                        <a:spcAft>
                          <a:spcPts val="200"/>
                        </a:spcAft>
                      </a:pPr>
                      <a:r>
                        <a:rPr lang="en-GB" sz="1500" dirty="0">
                          <a:solidFill>
                            <a:srgbClr val="000000"/>
                          </a:solidFill>
                          <a:latin typeface="Arial"/>
                          <a:ea typeface="Times New Roman"/>
                          <a:cs typeface="Arial"/>
                        </a:rPr>
                        <a:t>Configuration (version) control</a:t>
                      </a:r>
                    </a:p>
                  </a:txBody>
                  <a:tcPr marL="68580" marR="68580" marT="0" marB="0"/>
                </a:tc>
                <a:tc>
                  <a:txBody>
                    <a:bodyPr/>
                    <a:lstStyle/>
                    <a:p>
                      <a:pPr algn="l">
                        <a:spcAft>
                          <a:spcPts val="200"/>
                        </a:spcAft>
                      </a:pPr>
                      <a:r>
                        <a:rPr lang="en-GB" sz="1500" dirty="0">
                          <a:solidFill>
                            <a:srgbClr val="000000"/>
                          </a:solidFill>
                          <a:latin typeface="Arial"/>
                          <a:ea typeface="Times New Roman"/>
                          <a:cs typeface="Arial"/>
                        </a:rPr>
                        <a:t>The process of ensuring that versions of systems and components are recorded and maintained so that changes are managed and all versions of components are identified and stored for the lifetime of the system. </a:t>
                      </a:r>
                    </a:p>
                  </a:txBody>
                  <a:tcPr marL="68580" marR="68580" marT="0" marB="0"/>
                </a:tc>
                <a:extLst>
                  <a:ext uri="{0D108BD9-81ED-4DB2-BD59-A6C34878D82A}">
                    <a16:rowId xmlns:a16="http://schemas.microsoft.com/office/drawing/2014/main" val="10004"/>
                  </a:ext>
                </a:extLst>
              </a:tr>
              <a:tr h="901446">
                <a:tc>
                  <a:txBody>
                    <a:bodyPr/>
                    <a:lstStyle/>
                    <a:p>
                      <a:pPr algn="l">
                        <a:spcAft>
                          <a:spcPts val="200"/>
                        </a:spcAft>
                      </a:pPr>
                      <a:r>
                        <a:rPr lang="en-GB" sz="1500" dirty="0">
                          <a:solidFill>
                            <a:srgbClr val="000000"/>
                          </a:solidFill>
                          <a:latin typeface="Arial"/>
                          <a:ea typeface="Times New Roman"/>
                          <a:cs typeface="Arial"/>
                        </a:rPr>
                        <a:t>Configuration item or software configuration item (SCI)</a:t>
                      </a:r>
                    </a:p>
                  </a:txBody>
                  <a:tcPr marL="68580" marR="68580" marT="0" marB="0"/>
                </a:tc>
                <a:tc>
                  <a:txBody>
                    <a:bodyPr/>
                    <a:lstStyle/>
                    <a:p>
                      <a:pPr algn="l">
                        <a:spcAft>
                          <a:spcPts val="200"/>
                        </a:spcAft>
                      </a:pPr>
                      <a:r>
                        <a:rPr lang="en-GB" sz="1500" dirty="0">
                          <a:solidFill>
                            <a:srgbClr val="000000"/>
                          </a:solidFill>
                          <a:latin typeface="Arial"/>
                          <a:ea typeface="Times New Roman"/>
                          <a:cs typeface="Arial"/>
                        </a:rPr>
                        <a:t>Anything associated with a software project (design, code, test data, document, etc.) that has been placed under configuration control. There are often different versions of a configuration item. Configuration items have a unique name.</a:t>
                      </a:r>
                    </a:p>
                  </a:txBody>
                  <a:tcPr marL="68580" marR="68580" marT="0" marB="0"/>
                </a:tc>
                <a:extLst>
                  <a:ext uri="{0D108BD9-81ED-4DB2-BD59-A6C34878D82A}">
                    <a16:rowId xmlns:a16="http://schemas.microsoft.com/office/drawing/2014/main" val="10005"/>
                  </a:ext>
                </a:extLst>
              </a:tr>
              <a:tr h="365586">
                <a:tc>
                  <a:txBody>
                    <a:bodyPr/>
                    <a:lstStyle/>
                    <a:p>
                      <a:pPr algn="just">
                        <a:spcAft>
                          <a:spcPts val="200"/>
                        </a:spcAft>
                      </a:pPr>
                      <a:r>
                        <a:rPr lang="en-GB" sz="1500" dirty="0">
                          <a:solidFill>
                            <a:srgbClr val="000000"/>
                          </a:solidFill>
                          <a:latin typeface="Arial"/>
                          <a:ea typeface="Times New Roman"/>
                          <a:cs typeface="Arial"/>
                        </a:rPr>
                        <a:t>Mainline</a:t>
                      </a:r>
                    </a:p>
                  </a:txBody>
                  <a:tcPr marL="68580" marR="68580" marT="0" marB="0"/>
                </a:tc>
                <a:tc>
                  <a:txBody>
                    <a:bodyPr/>
                    <a:lstStyle/>
                    <a:p>
                      <a:pPr algn="l">
                        <a:spcAft>
                          <a:spcPts val="200"/>
                        </a:spcAft>
                      </a:pPr>
                      <a:r>
                        <a:rPr lang="en-GB" sz="1500" dirty="0">
                          <a:solidFill>
                            <a:srgbClr val="000000"/>
                          </a:solidFill>
                          <a:latin typeface="Arial"/>
                          <a:ea typeface="Times New Roman"/>
                          <a:cs typeface="Arial"/>
                        </a:rPr>
                        <a:t>A sequence of baselines representing different versions of a system.</a:t>
                      </a:r>
                    </a:p>
                  </a:txBody>
                  <a:tcPr marL="68580" marR="68580" marT="0" marB="0"/>
                </a:tc>
                <a:extLst>
                  <a:ext uri="{0D108BD9-81ED-4DB2-BD59-A6C34878D82A}">
                    <a16:rowId xmlns:a16="http://schemas.microsoft.com/office/drawing/2014/main" val="10006"/>
                  </a:ext>
                </a:extLst>
              </a:tr>
            </a:tbl>
          </a:graphicData>
        </a:graphic>
      </p:graphicFrame>
      <p:sp>
        <p:nvSpPr>
          <p:cNvPr id="6" name="Footer Placeholder 5"/>
          <p:cNvSpPr>
            <a:spLocks noGrp="1"/>
          </p:cNvSpPr>
          <p:nvPr>
            <p:ph type="ftr" sz="quarter" idx="11"/>
          </p:nvPr>
        </p:nvSpPr>
        <p:spPr/>
        <p:txBody>
          <a:bodyPr/>
          <a:lstStyle/>
          <a:p>
            <a:r>
              <a:rPr lang="en-US" dirty="0"/>
              <a:t>Chapter 25 Configuration management</a:t>
            </a:r>
          </a:p>
        </p:txBody>
      </p:sp>
      <p:sp>
        <p:nvSpPr>
          <p:cNvPr id="5" name="Slide Number Placeholder 4"/>
          <p:cNvSpPr>
            <a:spLocks noGrp="1"/>
          </p:cNvSpPr>
          <p:nvPr>
            <p:ph type="sldNum" sz="quarter" idx="12"/>
          </p:nvPr>
        </p:nvSpPr>
        <p:spPr/>
        <p:txBody>
          <a:bodyPr/>
          <a:lstStyle/>
          <a:p>
            <a:fld id="{7B134961-4B2C-A547-9A54-CB85DA02077E}" type="slidenum">
              <a:rPr lang="en-US" smtClean="0"/>
              <a:pPr/>
              <a:t>13</a:t>
            </a:fld>
            <a:endParaRPr lang="en-US"/>
          </a:p>
        </p:txBody>
      </p:sp>
      <p:sp>
        <p:nvSpPr>
          <p:cNvPr id="3" name="Date Placeholder 2"/>
          <p:cNvSpPr>
            <a:spLocks noGrp="1"/>
          </p:cNvSpPr>
          <p:nvPr>
            <p:ph type="dt" sz="half" idx="10"/>
          </p:nvPr>
        </p:nvSpPr>
        <p:spPr/>
        <p:txBody>
          <a:bodyPr/>
          <a:lstStyle/>
          <a:p>
            <a:r>
              <a:rPr lang="en-GB" dirty="0"/>
              <a:t>11/12/2014</a:t>
            </a:r>
            <a:endParaRPr lang="en-US" dirty="0"/>
          </a:p>
        </p:txBody>
      </p:sp>
    </p:spTree>
  </p:cSld>
  <p:clrMapOvr>
    <a:masterClrMapping/>
  </p:clrMapOvr>
  <p:transition spd="med">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SCM terminology</a:t>
            </a:r>
            <a:r>
              <a:rPr lang="en-GB" dirty="0"/>
              <a:t>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23205990"/>
              </p:ext>
            </p:extLst>
          </p:nvPr>
        </p:nvGraphicFramePr>
        <p:xfrm>
          <a:off x="457200" y="1670414"/>
          <a:ext cx="8229600" cy="4161673"/>
        </p:xfrm>
        <a:graphic>
          <a:graphicData uri="http://schemas.openxmlformats.org/drawingml/2006/table">
            <a:tbl>
              <a:tblPr firstRow="1" bandRow="1">
                <a:tableStyleId>{5C22544A-7EE6-4342-B048-85BDC9FD1C3A}</a:tableStyleId>
              </a:tblPr>
              <a:tblGrid>
                <a:gridCol w="1866801">
                  <a:extLst>
                    <a:ext uri="{9D8B030D-6E8A-4147-A177-3AD203B41FA5}">
                      <a16:colId xmlns:a16="http://schemas.microsoft.com/office/drawing/2014/main" val="20000"/>
                    </a:ext>
                  </a:extLst>
                </a:gridCol>
                <a:gridCol w="6362799">
                  <a:extLst>
                    <a:ext uri="{9D8B030D-6E8A-4147-A177-3AD203B41FA5}">
                      <a16:colId xmlns:a16="http://schemas.microsoft.com/office/drawing/2014/main" val="20001"/>
                    </a:ext>
                  </a:extLst>
                </a:gridCol>
              </a:tblGrid>
              <a:tr h="432151">
                <a:tc>
                  <a:txBody>
                    <a:bodyPr/>
                    <a:lstStyle/>
                    <a:p>
                      <a:pPr algn="just">
                        <a:spcAft>
                          <a:spcPts val="200"/>
                        </a:spcAft>
                      </a:pPr>
                      <a:r>
                        <a:rPr lang="en-GB" sz="1500" b="1" dirty="0">
                          <a:solidFill>
                            <a:srgbClr val="000000"/>
                          </a:solidFill>
                          <a:latin typeface="Arial"/>
                          <a:ea typeface="Times New Roman"/>
                          <a:cs typeface="Arial"/>
                        </a:rPr>
                        <a:t>Term</a:t>
                      </a:r>
                    </a:p>
                  </a:txBody>
                  <a:tcPr marL="68580" marR="68580" marT="0" marB="0"/>
                </a:tc>
                <a:tc>
                  <a:txBody>
                    <a:bodyPr/>
                    <a:lstStyle/>
                    <a:p>
                      <a:pPr algn="just">
                        <a:spcAft>
                          <a:spcPts val="200"/>
                        </a:spcAft>
                      </a:pPr>
                      <a:r>
                        <a:rPr lang="en-GB" sz="1500" b="1" dirty="0">
                          <a:solidFill>
                            <a:srgbClr val="000000"/>
                          </a:solidFill>
                          <a:latin typeface="Arial"/>
                          <a:ea typeface="Times New Roman"/>
                          <a:cs typeface="Arial"/>
                        </a:rPr>
                        <a:t>Explanation</a:t>
                      </a:r>
                    </a:p>
                  </a:txBody>
                  <a:tcPr marL="68580" marR="68580" marT="0" marB="0"/>
                </a:tc>
                <a:extLst>
                  <a:ext uri="{0D108BD9-81ED-4DB2-BD59-A6C34878D82A}">
                    <a16:rowId xmlns:a16="http://schemas.microsoft.com/office/drawing/2014/main" val="10000"/>
                  </a:ext>
                </a:extLst>
              </a:tr>
              <a:tr h="799183">
                <a:tc>
                  <a:txBody>
                    <a:bodyPr/>
                    <a:lstStyle/>
                    <a:p>
                      <a:pPr algn="l">
                        <a:spcAft>
                          <a:spcPts val="200"/>
                        </a:spcAft>
                      </a:pPr>
                      <a:r>
                        <a:rPr lang="en-GB" sz="1500" dirty="0">
                          <a:solidFill>
                            <a:srgbClr val="000000"/>
                          </a:solidFill>
                          <a:latin typeface="Arial"/>
                          <a:ea typeface="Times New Roman"/>
                          <a:cs typeface="Arial"/>
                        </a:rPr>
                        <a:t>Merging</a:t>
                      </a:r>
                    </a:p>
                  </a:txBody>
                  <a:tcPr marL="68580" marR="68580" marT="0" marB="0"/>
                </a:tc>
                <a:tc>
                  <a:txBody>
                    <a:bodyPr/>
                    <a:lstStyle/>
                    <a:p>
                      <a:pPr algn="l">
                        <a:spcAft>
                          <a:spcPts val="200"/>
                        </a:spcAft>
                      </a:pPr>
                      <a:r>
                        <a:rPr lang="en-GB" sz="1500" dirty="0">
                          <a:solidFill>
                            <a:srgbClr val="000000"/>
                          </a:solidFill>
                          <a:latin typeface="Arial"/>
                          <a:ea typeface="Times New Roman"/>
                          <a:cs typeface="Arial"/>
                        </a:rPr>
                        <a:t>The creation of a new version of a software component by merging separate versions in different </a:t>
                      </a:r>
                      <a:r>
                        <a:rPr lang="en-GB" sz="1500" dirty="0" err="1">
                          <a:solidFill>
                            <a:srgbClr val="000000"/>
                          </a:solidFill>
                          <a:latin typeface="Arial"/>
                          <a:ea typeface="Times New Roman"/>
                          <a:cs typeface="Arial"/>
                        </a:rPr>
                        <a:t>codelines</a:t>
                      </a:r>
                      <a:r>
                        <a:rPr lang="en-GB" sz="1500" dirty="0">
                          <a:solidFill>
                            <a:srgbClr val="000000"/>
                          </a:solidFill>
                          <a:latin typeface="Arial"/>
                          <a:ea typeface="Times New Roman"/>
                          <a:cs typeface="Arial"/>
                        </a:rPr>
                        <a:t>. These </a:t>
                      </a:r>
                      <a:r>
                        <a:rPr lang="en-GB" sz="1500" dirty="0" err="1">
                          <a:solidFill>
                            <a:srgbClr val="000000"/>
                          </a:solidFill>
                          <a:latin typeface="Arial"/>
                          <a:ea typeface="Times New Roman"/>
                          <a:cs typeface="Arial"/>
                        </a:rPr>
                        <a:t>codelines</a:t>
                      </a:r>
                      <a:r>
                        <a:rPr lang="en-GB" sz="1500" dirty="0">
                          <a:solidFill>
                            <a:srgbClr val="000000"/>
                          </a:solidFill>
                          <a:latin typeface="Arial"/>
                          <a:ea typeface="Times New Roman"/>
                          <a:cs typeface="Arial"/>
                        </a:rPr>
                        <a:t> may have been created by a previous branch of one of the </a:t>
                      </a:r>
                      <a:r>
                        <a:rPr lang="en-GB" sz="1500" dirty="0" err="1">
                          <a:solidFill>
                            <a:srgbClr val="000000"/>
                          </a:solidFill>
                          <a:latin typeface="Arial"/>
                          <a:ea typeface="Times New Roman"/>
                          <a:cs typeface="Arial"/>
                        </a:rPr>
                        <a:t>codelines</a:t>
                      </a:r>
                      <a:r>
                        <a:rPr lang="en-GB" sz="1500" dirty="0">
                          <a:solidFill>
                            <a:srgbClr val="000000"/>
                          </a:solidFill>
                          <a:latin typeface="Arial"/>
                          <a:ea typeface="Times New Roman"/>
                          <a:cs typeface="Arial"/>
                        </a:rPr>
                        <a:t> involved.</a:t>
                      </a:r>
                    </a:p>
                  </a:txBody>
                  <a:tcPr marL="68580" marR="68580" marT="0" marB="0"/>
                </a:tc>
                <a:extLst>
                  <a:ext uri="{0D108BD9-81ED-4DB2-BD59-A6C34878D82A}">
                    <a16:rowId xmlns:a16="http://schemas.microsoft.com/office/drawing/2014/main" val="10001"/>
                  </a:ext>
                </a:extLst>
              </a:tr>
              <a:tr h="532789">
                <a:tc>
                  <a:txBody>
                    <a:bodyPr/>
                    <a:lstStyle/>
                    <a:p>
                      <a:pPr algn="l">
                        <a:spcAft>
                          <a:spcPts val="200"/>
                        </a:spcAft>
                      </a:pPr>
                      <a:r>
                        <a:rPr lang="en-GB" sz="1500">
                          <a:solidFill>
                            <a:srgbClr val="000000"/>
                          </a:solidFill>
                          <a:latin typeface="Arial"/>
                          <a:ea typeface="Times New Roman"/>
                          <a:cs typeface="Arial"/>
                        </a:rPr>
                        <a:t>Release</a:t>
                      </a:r>
                    </a:p>
                  </a:txBody>
                  <a:tcPr marL="68580" marR="68580" marT="0" marB="0"/>
                </a:tc>
                <a:tc>
                  <a:txBody>
                    <a:bodyPr/>
                    <a:lstStyle/>
                    <a:p>
                      <a:pPr algn="l">
                        <a:spcAft>
                          <a:spcPts val="200"/>
                        </a:spcAft>
                      </a:pPr>
                      <a:r>
                        <a:rPr lang="en-GB" sz="1500" dirty="0">
                          <a:solidFill>
                            <a:srgbClr val="000000"/>
                          </a:solidFill>
                          <a:latin typeface="Arial"/>
                          <a:ea typeface="Times New Roman"/>
                          <a:cs typeface="Arial"/>
                        </a:rPr>
                        <a:t>A version of a system that has been released to customers (or other users in an organization) for use.</a:t>
                      </a:r>
                    </a:p>
                  </a:txBody>
                  <a:tcPr marL="68580" marR="68580" marT="0" marB="0"/>
                </a:tc>
                <a:extLst>
                  <a:ext uri="{0D108BD9-81ED-4DB2-BD59-A6C34878D82A}">
                    <a16:rowId xmlns:a16="http://schemas.microsoft.com/office/drawing/2014/main" val="10002"/>
                  </a:ext>
                </a:extLst>
              </a:tr>
              <a:tr h="532789">
                <a:tc>
                  <a:txBody>
                    <a:bodyPr/>
                    <a:lstStyle/>
                    <a:p>
                      <a:pPr algn="l">
                        <a:spcAft>
                          <a:spcPts val="200"/>
                        </a:spcAft>
                      </a:pPr>
                      <a:r>
                        <a:rPr lang="en-GB" sz="1500" dirty="0">
                          <a:solidFill>
                            <a:srgbClr val="000000"/>
                          </a:solidFill>
                          <a:latin typeface="Arial"/>
                          <a:ea typeface="Times New Roman"/>
                          <a:cs typeface="Arial"/>
                        </a:rPr>
                        <a:t>Repository</a:t>
                      </a:r>
                    </a:p>
                  </a:txBody>
                  <a:tcPr marL="68580" marR="68580" marT="0" marB="0"/>
                </a:tc>
                <a:tc>
                  <a:txBody>
                    <a:bodyPr/>
                    <a:lstStyle/>
                    <a:p>
                      <a:pPr algn="l">
                        <a:spcAft>
                          <a:spcPts val="200"/>
                        </a:spcAft>
                      </a:pPr>
                      <a:r>
                        <a:rPr lang="en-GB" sz="1500" dirty="0">
                          <a:solidFill>
                            <a:srgbClr val="000000"/>
                          </a:solidFill>
                          <a:latin typeface="Arial"/>
                          <a:ea typeface="Times New Roman"/>
                          <a:cs typeface="Arial"/>
                        </a:rPr>
                        <a:t>A shared database of versions of software components and meta-information about changes to these components.</a:t>
                      </a:r>
                    </a:p>
                  </a:txBody>
                  <a:tcPr marL="68580" marR="68580" marT="0" marB="0"/>
                </a:tc>
                <a:extLst>
                  <a:ext uri="{0D108BD9-81ED-4DB2-BD59-A6C34878D82A}">
                    <a16:rowId xmlns:a16="http://schemas.microsoft.com/office/drawing/2014/main" val="10003"/>
                  </a:ext>
                </a:extLst>
              </a:tr>
              <a:tr h="799183">
                <a:tc>
                  <a:txBody>
                    <a:bodyPr/>
                    <a:lstStyle/>
                    <a:p>
                      <a:pPr algn="l">
                        <a:spcAft>
                          <a:spcPts val="200"/>
                        </a:spcAft>
                      </a:pPr>
                      <a:r>
                        <a:rPr lang="en-GB" sz="1500" dirty="0">
                          <a:solidFill>
                            <a:srgbClr val="000000"/>
                          </a:solidFill>
                          <a:latin typeface="Arial"/>
                          <a:ea typeface="Times New Roman"/>
                          <a:cs typeface="Arial"/>
                        </a:rPr>
                        <a:t>System building</a:t>
                      </a:r>
                    </a:p>
                  </a:txBody>
                  <a:tcPr marL="68580" marR="68580" marT="0" marB="0"/>
                </a:tc>
                <a:tc>
                  <a:txBody>
                    <a:bodyPr/>
                    <a:lstStyle/>
                    <a:p>
                      <a:pPr algn="l">
                        <a:spcAft>
                          <a:spcPts val="200"/>
                        </a:spcAft>
                      </a:pPr>
                      <a:r>
                        <a:rPr lang="en-GB" sz="1500" dirty="0">
                          <a:solidFill>
                            <a:srgbClr val="000000"/>
                          </a:solidFill>
                          <a:latin typeface="Arial"/>
                          <a:ea typeface="Times New Roman"/>
                          <a:cs typeface="Arial"/>
                        </a:rPr>
                        <a:t>The creation of an executable system version by compiling and linking the appropriate versions of the components and libraries making up the system. </a:t>
                      </a:r>
                    </a:p>
                  </a:txBody>
                  <a:tcPr marL="68580" marR="68580" marT="0" marB="0"/>
                </a:tc>
                <a:extLst>
                  <a:ext uri="{0D108BD9-81ED-4DB2-BD59-A6C34878D82A}">
                    <a16:rowId xmlns:a16="http://schemas.microsoft.com/office/drawing/2014/main" val="10004"/>
                  </a:ext>
                </a:extLst>
              </a:tr>
              <a:tr h="532789">
                <a:tc>
                  <a:txBody>
                    <a:bodyPr/>
                    <a:lstStyle/>
                    <a:p>
                      <a:pPr algn="l">
                        <a:spcAft>
                          <a:spcPts val="200"/>
                        </a:spcAft>
                      </a:pPr>
                      <a:r>
                        <a:rPr lang="en-GB" sz="1500" dirty="0">
                          <a:solidFill>
                            <a:srgbClr val="000000"/>
                          </a:solidFill>
                          <a:latin typeface="Arial"/>
                          <a:ea typeface="Times New Roman"/>
                          <a:cs typeface="Arial"/>
                        </a:rPr>
                        <a:t>Version</a:t>
                      </a:r>
                    </a:p>
                  </a:txBody>
                  <a:tcPr marL="68580" marR="68580" marT="0" marB="0"/>
                </a:tc>
                <a:tc>
                  <a:txBody>
                    <a:bodyPr/>
                    <a:lstStyle/>
                    <a:p>
                      <a:pPr algn="l">
                        <a:spcAft>
                          <a:spcPts val="200"/>
                        </a:spcAft>
                      </a:pPr>
                      <a:r>
                        <a:rPr lang="en-GB" sz="1500" dirty="0">
                          <a:solidFill>
                            <a:srgbClr val="000000"/>
                          </a:solidFill>
                          <a:latin typeface="Arial"/>
                          <a:ea typeface="Times New Roman"/>
                          <a:cs typeface="Arial"/>
                        </a:rPr>
                        <a:t>An instance of a configuration item that differs, in some way, from other instances of that item. Versions always have a unique identifier.</a:t>
                      </a:r>
                    </a:p>
                  </a:txBody>
                  <a:tcPr marL="68580" marR="68580" marT="0" marB="0"/>
                </a:tc>
                <a:extLst>
                  <a:ext uri="{0D108BD9-81ED-4DB2-BD59-A6C34878D82A}">
                    <a16:rowId xmlns:a16="http://schemas.microsoft.com/office/drawing/2014/main" val="10005"/>
                  </a:ext>
                </a:extLst>
              </a:tr>
              <a:tr h="532789">
                <a:tc>
                  <a:txBody>
                    <a:bodyPr/>
                    <a:lstStyle/>
                    <a:p>
                      <a:pPr algn="l">
                        <a:spcAft>
                          <a:spcPts val="200"/>
                        </a:spcAft>
                      </a:pPr>
                      <a:r>
                        <a:rPr lang="en-GB" sz="1500" dirty="0">
                          <a:solidFill>
                            <a:srgbClr val="000000"/>
                          </a:solidFill>
                          <a:latin typeface="Arial"/>
                          <a:ea typeface="Times New Roman"/>
                          <a:cs typeface="Arial"/>
                        </a:rPr>
                        <a:t>Workspace</a:t>
                      </a:r>
                    </a:p>
                  </a:txBody>
                  <a:tcPr marL="68580" marR="68580" marT="0" marB="0"/>
                </a:tc>
                <a:tc>
                  <a:txBody>
                    <a:bodyPr/>
                    <a:lstStyle/>
                    <a:p>
                      <a:pPr algn="l">
                        <a:spcAft>
                          <a:spcPts val="200"/>
                        </a:spcAft>
                      </a:pPr>
                      <a:r>
                        <a:rPr lang="en-GB" sz="1500" dirty="0">
                          <a:solidFill>
                            <a:srgbClr val="000000"/>
                          </a:solidFill>
                          <a:latin typeface="Arial"/>
                          <a:ea typeface="Times New Roman"/>
                          <a:cs typeface="Arial"/>
                        </a:rPr>
                        <a:t>A private work area where software can be modified without affecting other developers who may be using or modifying that software.</a:t>
                      </a:r>
                    </a:p>
                  </a:txBody>
                  <a:tcPr marL="68580" marR="68580" marT="0" marB="0"/>
                </a:tc>
                <a:extLst>
                  <a:ext uri="{0D108BD9-81ED-4DB2-BD59-A6C34878D82A}">
                    <a16:rowId xmlns:a16="http://schemas.microsoft.com/office/drawing/2014/main" val="10006"/>
                  </a:ext>
                </a:extLst>
              </a:tr>
            </a:tbl>
          </a:graphicData>
        </a:graphic>
      </p:graphicFrame>
      <p:sp>
        <p:nvSpPr>
          <p:cNvPr id="6" name="Footer Placeholder 5"/>
          <p:cNvSpPr>
            <a:spLocks noGrp="1"/>
          </p:cNvSpPr>
          <p:nvPr>
            <p:ph type="ftr" sz="quarter" idx="11"/>
          </p:nvPr>
        </p:nvSpPr>
        <p:spPr/>
        <p:txBody>
          <a:bodyPr/>
          <a:lstStyle/>
          <a:p>
            <a:r>
              <a:rPr lang="en-US"/>
              <a:t>Chapter 25 Configuration management</a:t>
            </a:r>
          </a:p>
        </p:txBody>
      </p:sp>
      <p:sp>
        <p:nvSpPr>
          <p:cNvPr id="5" name="Slide Number Placeholder 4"/>
          <p:cNvSpPr>
            <a:spLocks noGrp="1"/>
          </p:cNvSpPr>
          <p:nvPr>
            <p:ph type="sldNum" sz="quarter" idx="12"/>
          </p:nvPr>
        </p:nvSpPr>
        <p:spPr/>
        <p:txBody>
          <a:bodyPr/>
          <a:lstStyle/>
          <a:p>
            <a:fld id="{7B134961-4B2C-A547-9A54-CB85DA02077E}" type="slidenum">
              <a:rPr lang="en-US" smtClean="0"/>
              <a:pPr/>
              <a:t>14</a:t>
            </a:fld>
            <a:endParaRPr lang="en-US"/>
          </a:p>
        </p:txBody>
      </p:sp>
      <p:sp>
        <p:nvSpPr>
          <p:cNvPr id="3" name="Date Placeholder 2"/>
          <p:cNvSpPr>
            <a:spLocks noGrp="1"/>
          </p:cNvSpPr>
          <p:nvPr>
            <p:ph type="dt" sz="half" idx="10"/>
          </p:nvPr>
        </p:nvSpPr>
        <p:spPr/>
        <p:txBody>
          <a:bodyPr/>
          <a:lstStyle/>
          <a:p>
            <a:r>
              <a:rPr lang="en-GB"/>
              <a:t>11/12/2014</a:t>
            </a:r>
            <a:endParaRPr lang="en-US"/>
          </a:p>
        </p:txBody>
      </p:sp>
    </p:spTree>
  </p:cSld>
  <p:clrMapOvr>
    <a:masterClrMapping/>
  </p:clrMapOvr>
  <p:transition spd="med">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Codelines</a:t>
            </a:r>
            <a:r>
              <a:rPr lang="en-US" dirty="0"/>
              <a:t> and baselines</a:t>
            </a:r>
            <a:r>
              <a:rPr lang="en-GB" dirty="0"/>
              <a:t> </a:t>
            </a:r>
            <a:endParaRPr lang="en-US" dirty="0"/>
          </a:p>
        </p:txBody>
      </p:sp>
      <p:sp>
        <p:nvSpPr>
          <p:cNvPr id="6" name="Footer Placeholder 5"/>
          <p:cNvSpPr>
            <a:spLocks noGrp="1"/>
          </p:cNvSpPr>
          <p:nvPr>
            <p:ph type="ftr" sz="quarter" idx="11"/>
          </p:nvPr>
        </p:nvSpPr>
        <p:spPr/>
        <p:txBody>
          <a:bodyPr/>
          <a:lstStyle/>
          <a:p>
            <a:r>
              <a:rPr lang="en-US"/>
              <a:t>Chapter 25 Configuration management</a:t>
            </a:r>
          </a:p>
        </p:txBody>
      </p:sp>
      <p:sp>
        <p:nvSpPr>
          <p:cNvPr id="5" name="Slide Number Placeholder 4"/>
          <p:cNvSpPr>
            <a:spLocks noGrp="1"/>
          </p:cNvSpPr>
          <p:nvPr>
            <p:ph type="sldNum" sz="quarter" idx="12"/>
          </p:nvPr>
        </p:nvSpPr>
        <p:spPr/>
        <p:txBody>
          <a:bodyPr/>
          <a:lstStyle/>
          <a:p>
            <a:fld id="{7B134961-4B2C-A547-9A54-CB85DA02077E}" type="slidenum">
              <a:rPr lang="en-US" smtClean="0"/>
              <a:pPr/>
              <a:t>15</a:t>
            </a:fld>
            <a:endParaRPr lang="en-US"/>
          </a:p>
        </p:txBody>
      </p:sp>
      <p:sp>
        <p:nvSpPr>
          <p:cNvPr id="3" name="Date Placeholder 2"/>
          <p:cNvSpPr>
            <a:spLocks noGrp="1"/>
          </p:cNvSpPr>
          <p:nvPr>
            <p:ph type="dt" sz="half" idx="10"/>
          </p:nvPr>
        </p:nvSpPr>
        <p:spPr/>
        <p:txBody>
          <a:bodyPr/>
          <a:lstStyle/>
          <a:p>
            <a:r>
              <a:rPr lang="en-GB"/>
              <a:t>11/12/2014</a:t>
            </a:r>
            <a:endParaRPr lang="en-US"/>
          </a:p>
        </p:txBody>
      </p:sp>
      <p:pic>
        <p:nvPicPr>
          <p:cNvPr id="8" name="Picture 7" descr="25.4 Code and Baselines (25.6).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692" y="1979543"/>
            <a:ext cx="7058438" cy="3754488"/>
          </a:xfrm>
          <a:prstGeom prst="rect">
            <a:avLst/>
          </a:prstGeom>
        </p:spPr>
      </p:pic>
    </p:spTree>
    <p:extLst>
      <p:ext uri="{BB962C8B-B14F-4D97-AF65-F5344CB8AC3E}">
        <p14:creationId xmlns:p14="http://schemas.microsoft.com/office/powerpoint/2010/main" val="3656909931"/>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8AF2C-FC1F-974D-BF16-312F270B41A3}"/>
              </a:ext>
            </a:extLst>
          </p:cNvPr>
          <p:cNvSpPr>
            <a:spLocks noGrp="1"/>
          </p:cNvSpPr>
          <p:nvPr>
            <p:ph type="title"/>
          </p:nvPr>
        </p:nvSpPr>
        <p:spPr/>
        <p:txBody>
          <a:bodyPr/>
          <a:lstStyle/>
          <a:p>
            <a:r>
              <a:rPr lang="en-US" dirty="0"/>
              <a:t>SCM and quality certification </a:t>
            </a:r>
          </a:p>
        </p:txBody>
      </p:sp>
      <p:sp>
        <p:nvSpPr>
          <p:cNvPr id="3" name="Content Placeholder 2">
            <a:extLst>
              <a:ext uri="{FF2B5EF4-FFF2-40B4-BE49-F238E27FC236}">
                <a16:creationId xmlns:a16="http://schemas.microsoft.com/office/drawing/2014/main" id="{E3B68EDE-1AC7-734B-945C-E7438B22886C}"/>
              </a:ext>
            </a:extLst>
          </p:cNvPr>
          <p:cNvSpPr>
            <a:spLocks noGrp="1"/>
          </p:cNvSpPr>
          <p:nvPr>
            <p:ph idx="1"/>
          </p:nvPr>
        </p:nvSpPr>
        <p:spPr/>
        <p:txBody>
          <a:bodyPr/>
          <a:lstStyle/>
          <a:p>
            <a:r>
              <a:rPr lang="en-US" dirty="0"/>
              <a:t>The definition and use of configuration management standards are essential for quality certification in both ISO 9000 and the SEI CMM.</a:t>
            </a:r>
          </a:p>
          <a:p>
            <a:r>
              <a:rPr lang="en-US" dirty="0">
                <a:hlinkClick r:id="rId2"/>
              </a:rPr>
              <a:t>IEEE 828-2012 Standard</a:t>
            </a:r>
            <a:endParaRPr lang="en-US" dirty="0"/>
          </a:p>
          <a:p>
            <a:pPr lvl="1"/>
            <a:r>
              <a:rPr lang="en-US" dirty="0"/>
              <a:t>It establishes the minimum requirements for Configuration Management processes in systems and software engineering.</a:t>
            </a:r>
          </a:p>
          <a:p>
            <a:pPr lvl="1"/>
            <a:r>
              <a:rPr lang="en-US" dirty="0"/>
              <a:t>It explains CM, including identifying and acquiring configuration items, controlling changes, reporting the status of configuration items, as well as software builds and release engineering.</a:t>
            </a:r>
          </a:p>
          <a:p>
            <a:pPr lvl="1"/>
            <a:r>
              <a:rPr lang="en-US" dirty="0"/>
              <a:t>It addresses what CM activities are to be done, when they are to happen in the life cycle, and what planning and resources are required. It also describes the content areas for a CM Plan.</a:t>
            </a:r>
          </a:p>
        </p:txBody>
      </p:sp>
      <p:sp>
        <p:nvSpPr>
          <p:cNvPr id="4" name="Date Placeholder 3">
            <a:extLst>
              <a:ext uri="{FF2B5EF4-FFF2-40B4-BE49-F238E27FC236}">
                <a16:creationId xmlns:a16="http://schemas.microsoft.com/office/drawing/2014/main" id="{55E6AA52-5751-904E-B072-4B6791D23FE6}"/>
              </a:ext>
            </a:extLst>
          </p:cNvPr>
          <p:cNvSpPr>
            <a:spLocks noGrp="1"/>
          </p:cNvSpPr>
          <p:nvPr>
            <p:ph type="dt" sz="half" idx="10"/>
          </p:nvPr>
        </p:nvSpPr>
        <p:spPr/>
        <p:txBody>
          <a:bodyPr/>
          <a:lstStyle/>
          <a:p>
            <a:r>
              <a:rPr lang="en-GB"/>
              <a:t>11/12/2014</a:t>
            </a:r>
            <a:endParaRPr lang="en-US"/>
          </a:p>
        </p:txBody>
      </p:sp>
      <p:sp>
        <p:nvSpPr>
          <p:cNvPr id="5" name="Footer Placeholder 4">
            <a:extLst>
              <a:ext uri="{FF2B5EF4-FFF2-40B4-BE49-F238E27FC236}">
                <a16:creationId xmlns:a16="http://schemas.microsoft.com/office/drawing/2014/main" id="{BE06E8F7-1F24-5D47-9797-6372CF500B11}"/>
              </a:ext>
            </a:extLst>
          </p:cNvPr>
          <p:cNvSpPr>
            <a:spLocks noGrp="1"/>
          </p:cNvSpPr>
          <p:nvPr>
            <p:ph type="ftr" sz="quarter" idx="11"/>
          </p:nvPr>
        </p:nvSpPr>
        <p:spPr/>
        <p:txBody>
          <a:bodyPr/>
          <a:lstStyle/>
          <a:p>
            <a:r>
              <a:rPr lang="en-US"/>
              <a:t>Chapter 25 Configuration management</a:t>
            </a:r>
          </a:p>
        </p:txBody>
      </p:sp>
      <p:sp>
        <p:nvSpPr>
          <p:cNvPr id="6" name="Slide Number Placeholder 5">
            <a:extLst>
              <a:ext uri="{FF2B5EF4-FFF2-40B4-BE49-F238E27FC236}">
                <a16:creationId xmlns:a16="http://schemas.microsoft.com/office/drawing/2014/main" id="{38473DD2-CB87-6A44-B884-E936B8243CF1}"/>
              </a:ext>
            </a:extLst>
          </p:cNvPr>
          <p:cNvSpPr>
            <a:spLocks noGrp="1"/>
          </p:cNvSpPr>
          <p:nvPr>
            <p:ph type="sldNum" sz="quarter" idx="12"/>
          </p:nvPr>
        </p:nvSpPr>
        <p:spPr/>
        <p:txBody>
          <a:bodyPr/>
          <a:lstStyle/>
          <a:p>
            <a:fld id="{7B134961-4B2C-A547-9A54-CB85DA02077E}" type="slidenum">
              <a:rPr lang="en-US" smtClean="0"/>
              <a:pPr/>
              <a:t>16</a:t>
            </a:fld>
            <a:endParaRPr lang="en-US"/>
          </a:p>
        </p:txBody>
      </p:sp>
    </p:spTree>
    <p:extLst>
      <p:ext uri="{BB962C8B-B14F-4D97-AF65-F5344CB8AC3E}">
        <p14:creationId xmlns:p14="http://schemas.microsoft.com/office/powerpoint/2010/main" val="962667644"/>
      </p:ext>
    </p:extLst>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83942"/>
            <a:ext cx="8229600" cy="1143000"/>
          </a:xfrm>
        </p:spPr>
        <p:txBody>
          <a:bodyPr/>
          <a:lstStyle/>
          <a:p>
            <a:pPr algn="ctr"/>
            <a:r>
              <a:rPr lang="en-US" dirty="0">
                <a:solidFill>
                  <a:srgbClr val="FF0000"/>
                </a:solidFill>
              </a:rPr>
              <a:t>Version management</a:t>
            </a:r>
          </a:p>
        </p:txBody>
      </p:sp>
      <p:sp>
        <p:nvSpPr>
          <p:cNvPr id="4" name="Footer Placeholder 3"/>
          <p:cNvSpPr>
            <a:spLocks noGrp="1"/>
          </p:cNvSpPr>
          <p:nvPr>
            <p:ph type="ftr" sz="quarter" idx="11"/>
          </p:nvPr>
        </p:nvSpPr>
        <p:spPr/>
        <p:txBody>
          <a:bodyPr/>
          <a:lstStyle/>
          <a:p>
            <a:r>
              <a:rPr lang="en-US"/>
              <a:t>Chapter 25 Configuration management</a:t>
            </a:r>
          </a:p>
        </p:txBody>
      </p:sp>
      <p:sp>
        <p:nvSpPr>
          <p:cNvPr id="5" name="Slide Number Placeholder 4"/>
          <p:cNvSpPr>
            <a:spLocks noGrp="1"/>
          </p:cNvSpPr>
          <p:nvPr>
            <p:ph type="sldNum" sz="quarter" idx="12"/>
          </p:nvPr>
        </p:nvSpPr>
        <p:spPr/>
        <p:txBody>
          <a:bodyPr/>
          <a:lstStyle/>
          <a:p>
            <a:fld id="{7B134961-4B2C-A547-9A54-CB85DA02077E}" type="slidenum">
              <a:rPr lang="en-US" smtClean="0"/>
              <a:pPr/>
              <a:t>17</a:t>
            </a:fld>
            <a:endParaRPr lang="en-US"/>
          </a:p>
        </p:txBody>
      </p:sp>
      <p:sp>
        <p:nvSpPr>
          <p:cNvPr id="6" name="Date Placeholder 5"/>
          <p:cNvSpPr>
            <a:spLocks noGrp="1"/>
          </p:cNvSpPr>
          <p:nvPr>
            <p:ph type="dt" sz="half" idx="10"/>
          </p:nvPr>
        </p:nvSpPr>
        <p:spPr/>
        <p:txBody>
          <a:bodyPr/>
          <a:lstStyle/>
          <a:p>
            <a:r>
              <a:rPr lang="en-GB"/>
              <a:t>11/12/2014</a:t>
            </a:r>
            <a:endParaRPr lang="en-US"/>
          </a:p>
        </p:txBody>
      </p:sp>
    </p:spTree>
    <p:extLst>
      <p:ext uri="{BB962C8B-B14F-4D97-AF65-F5344CB8AC3E}">
        <p14:creationId xmlns:p14="http://schemas.microsoft.com/office/powerpoint/2010/main" val="794894369"/>
      </p:ext>
    </p:extLst>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 management</a:t>
            </a:r>
          </a:p>
        </p:txBody>
      </p:sp>
      <p:sp>
        <p:nvSpPr>
          <p:cNvPr id="3" name="Content Placeholder 2"/>
          <p:cNvSpPr>
            <a:spLocks noGrp="1"/>
          </p:cNvSpPr>
          <p:nvPr>
            <p:ph idx="1"/>
          </p:nvPr>
        </p:nvSpPr>
        <p:spPr/>
        <p:txBody>
          <a:bodyPr/>
          <a:lstStyle/>
          <a:p>
            <a:r>
              <a:rPr lang="en-US" dirty="0">
                <a:solidFill>
                  <a:srgbClr val="FF0000"/>
                </a:solidFill>
              </a:rPr>
              <a:t>Version management </a:t>
            </a:r>
            <a:r>
              <a:rPr lang="en-US" dirty="0"/>
              <a:t>(VM) is the process of keeping track of different versions of software components or configuration items and the systems in which these components are used. </a:t>
            </a:r>
          </a:p>
          <a:p>
            <a:r>
              <a:rPr lang="en-US" dirty="0"/>
              <a:t>It also involves ensuring that changes made by different developers to these versions do not interfere with each other. </a:t>
            </a:r>
          </a:p>
          <a:p>
            <a:r>
              <a:rPr lang="en-US" dirty="0"/>
              <a:t>Therefore, version management can be thought of as the process of managing </a:t>
            </a:r>
            <a:r>
              <a:rPr lang="en-US" dirty="0" err="1"/>
              <a:t>codelines</a:t>
            </a:r>
            <a:r>
              <a:rPr lang="en-US" dirty="0"/>
              <a:t> and baselines. </a:t>
            </a:r>
            <a:endParaRPr lang="en-GB" dirty="0"/>
          </a:p>
          <a:p>
            <a:endParaRPr lang="en-US" dirty="0"/>
          </a:p>
        </p:txBody>
      </p:sp>
      <p:sp>
        <p:nvSpPr>
          <p:cNvPr id="5" name="Footer Placeholder 4"/>
          <p:cNvSpPr>
            <a:spLocks noGrp="1"/>
          </p:cNvSpPr>
          <p:nvPr>
            <p:ph type="ftr" sz="quarter" idx="11"/>
          </p:nvPr>
        </p:nvSpPr>
        <p:spPr/>
        <p:txBody>
          <a:bodyPr/>
          <a:lstStyle/>
          <a:p>
            <a:r>
              <a:rPr lang="en-US"/>
              <a:t>Chapter 25 Configuration management</a:t>
            </a:r>
          </a:p>
        </p:txBody>
      </p:sp>
      <p:sp>
        <p:nvSpPr>
          <p:cNvPr id="4" name="Slide Number Placeholder 3"/>
          <p:cNvSpPr>
            <a:spLocks noGrp="1"/>
          </p:cNvSpPr>
          <p:nvPr>
            <p:ph type="sldNum" sz="quarter" idx="12"/>
          </p:nvPr>
        </p:nvSpPr>
        <p:spPr/>
        <p:txBody>
          <a:bodyPr/>
          <a:lstStyle/>
          <a:p>
            <a:fld id="{7B134961-4B2C-A547-9A54-CB85DA02077E}" type="slidenum">
              <a:rPr lang="en-US" smtClean="0"/>
              <a:pPr/>
              <a:t>18</a:t>
            </a:fld>
            <a:endParaRPr lang="en-US"/>
          </a:p>
        </p:txBody>
      </p:sp>
      <p:sp>
        <p:nvSpPr>
          <p:cNvPr id="6" name="Date Placeholder 5"/>
          <p:cNvSpPr>
            <a:spLocks noGrp="1"/>
          </p:cNvSpPr>
          <p:nvPr>
            <p:ph type="dt" sz="half" idx="10"/>
          </p:nvPr>
        </p:nvSpPr>
        <p:spPr/>
        <p:txBody>
          <a:bodyPr/>
          <a:lstStyle/>
          <a:p>
            <a:r>
              <a:rPr lang="en-GB"/>
              <a:t>11/12/2014</a:t>
            </a:r>
            <a:endParaRPr lang="en-US"/>
          </a:p>
        </p:txBody>
      </p:sp>
    </p:spTree>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Codelines</a:t>
            </a:r>
            <a:r>
              <a:rPr lang="en-US" dirty="0"/>
              <a:t> and baselines</a:t>
            </a:r>
          </a:p>
        </p:txBody>
      </p:sp>
      <p:sp>
        <p:nvSpPr>
          <p:cNvPr id="3" name="Content Placeholder 2"/>
          <p:cNvSpPr>
            <a:spLocks noGrp="1"/>
          </p:cNvSpPr>
          <p:nvPr>
            <p:ph idx="1"/>
          </p:nvPr>
        </p:nvSpPr>
        <p:spPr/>
        <p:txBody>
          <a:bodyPr/>
          <a:lstStyle/>
          <a:p>
            <a:r>
              <a:rPr lang="en-US" dirty="0"/>
              <a:t>A </a:t>
            </a:r>
            <a:r>
              <a:rPr lang="en-US" dirty="0" err="1">
                <a:solidFill>
                  <a:srgbClr val="FF0000"/>
                </a:solidFill>
              </a:rPr>
              <a:t>codeline</a:t>
            </a:r>
            <a:r>
              <a:rPr lang="en-US" dirty="0"/>
              <a:t> is a sequence of versions of source code, with later versions in the sequence derived from earlier versions. </a:t>
            </a:r>
          </a:p>
          <a:p>
            <a:r>
              <a:rPr lang="en-US" dirty="0" err="1"/>
              <a:t>Codelines</a:t>
            </a:r>
            <a:r>
              <a:rPr lang="en-US" dirty="0"/>
              <a:t> normally apply to </a:t>
            </a:r>
            <a:r>
              <a:rPr lang="en-US" b="1" dirty="0"/>
              <a:t>components</a:t>
            </a:r>
            <a:r>
              <a:rPr lang="en-US" dirty="0"/>
              <a:t> of systems, so that there are different versions of each component.</a:t>
            </a:r>
          </a:p>
          <a:p>
            <a:r>
              <a:rPr lang="en-US" dirty="0"/>
              <a:t> A </a:t>
            </a:r>
            <a:r>
              <a:rPr lang="en-US" dirty="0">
                <a:solidFill>
                  <a:srgbClr val="FF0000"/>
                </a:solidFill>
              </a:rPr>
              <a:t>baseline</a:t>
            </a:r>
            <a:r>
              <a:rPr lang="en-US" dirty="0"/>
              <a:t> is a specific definition of a </a:t>
            </a:r>
            <a:r>
              <a:rPr lang="en-US" b="1" dirty="0"/>
              <a:t>system</a:t>
            </a:r>
            <a:r>
              <a:rPr lang="en-US" dirty="0"/>
              <a:t>. </a:t>
            </a:r>
          </a:p>
          <a:p>
            <a:r>
              <a:rPr lang="en-US" dirty="0"/>
              <a:t>The baseline therefore specifies the component versions that are included in the system plus a specification of the libraries used, configuration files, etc. </a:t>
            </a:r>
          </a:p>
        </p:txBody>
      </p:sp>
      <p:sp>
        <p:nvSpPr>
          <p:cNvPr id="5" name="Footer Placeholder 4"/>
          <p:cNvSpPr>
            <a:spLocks noGrp="1"/>
          </p:cNvSpPr>
          <p:nvPr>
            <p:ph type="ftr" sz="quarter" idx="11"/>
          </p:nvPr>
        </p:nvSpPr>
        <p:spPr/>
        <p:txBody>
          <a:bodyPr/>
          <a:lstStyle/>
          <a:p>
            <a:r>
              <a:rPr lang="en-US"/>
              <a:t>Chapter 25 Configuration management</a:t>
            </a:r>
          </a:p>
        </p:txBody>
      </p:sp>
      <p:sp>
        <p:nvSpPr>
          <p:cNvPr id="4" name="Slide Number Placeholder 3"/>
          <p:cNvSpPr>
            <a:spLocks noGrp="1"/>
          </p:cNvSpPr>
          <p:nvPr>
            <p:ph type="sldNum" sz="quarter" idx="12"/>
          </p:nvPr>
        </p:nvSpPr>
        <p:spPr/>
        <p:txBody>
          <a:bodyPr/>
          <a:lstStyle/>
          <a:p>
            <a:fld id="{7B134961-4B2C-A547-9A54-CB85DA02077E}" type="slidenum">
              <a:rPr lang="en-US" smtClean="0"/>
              <a:pPr/>
              <a:t>19</a:t>
            </a:fld>
            <a:endParaRPr lang="en-US"/>
          </a:p>
        </p:txBody>
      </p:sp>
      <p:sp>
        <p:nvSpPr>
          <p:cNvPr id="6" name="Date Placeholder 5"/>
          <p:cNvSpPr>
            <a:spLocks noGrp="1"/>
          </p:cNvSpPr>
          <p:nvPr>
            <p:ph type="dt" sz="half" idx="10"/>
          </p:nvPr>
        </p:nvSpPr>
        <p:spPr/>
        <p:txBody>
          <a:bodyPr/>
          <a:lstStyle/>
          <a:p>
            <a:r>
              <a:rPr lang="en-GB"/>
              <a:t>11/12/2014</a:t>
            </a:r>
            <a:endParaRPr lang="en-US"/>
          </a:p>
        </p:txBody>
      </p:sp>
    </p:spTree>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 covered</a:t>
            </a:r>
          </a:p>
        </p:txBody>
      </p:sp>
      <p:sp>
        <p:nvSpPr>
          <p:cNvPr id="3" name="Content Placeholder 2"/>
          <p:cNvSpPr>
            <a:spLocks noGrp="1"/>
          </p:cNvSpPr>
          <p:nvPr>
            <p:ph idx="1"/>
          </p:nvPr>
        </p:nvSpPr>
        <p:spPr/>
        <p:txBody>
          <a:bodyPr/>
          <a:lstStyle/>
          <a:p>
            <a:r>
              <a:rPr lang="en-US" dirty="0">
                <a:solidFill>
                  <a:srgbClr val="FF0000"/>
                </a:solidFill>
              </a:rPr>
              <a:t>Configuration Management</a:t>
            </a:r>
          </a:p>
          <a:p>
            <a:r>
              <a:rPr lang="en-US" dirty="0">
                <a:solidFill>
                  <a:srgbClr val="FF0000"/>
                </a:solidFill>
              </a:rPr>
              <a:t>Version management</a:t>
            </a:r>
            <a:endParaRPr lang="en-GB" dirty="0">
              <a:solidFill>
                <a:srgbClr val="FF0000"/>
              </a:solidFill>
            </a:endParaRPr>
          </a:p>
          <a:p>
            <a:r>
              <a:rPr lang="en-GB" dirty="0">
                <a:solidFill>
                  <a:srgbClr val="FF0000"/>
                </a:solidFill>
              </a:rPr>
              <a:t>System building</a:t>
            </a:r>
          </a:p>
          <a:p>
            <a:r>
              <a:rPr lang="en-GB" dirty="0">
                <a:solidFill>
                  <a:srgbClr val="FF0000"/>
                </a:solidFill>
              </a:rPr>
              <a:t>Change management</a:t>
            </a:r>
          </a:p>
          <a:p>
            <a:r>
              <a:rPr lang="en-US" dirty="0">
                <a:solidFill>
                  <a:srgbClr val="FF0000"/>
                </a:solidFill>
              </a:rPr>
              <a:t>Release management</a:t>
            </a:r>
            <a:r>
              <a:rPr lang="en-GB" dirty="0">
                <a:solidFill>
                  <a:srgbClr val="FF0000"/>
                </a:solidFill>
              </a:rPr>
              <a:t> </a:t>
            </a:r>
            <a:endParaRPr lang="en-US" dirty="0">
              <a:solidFill>
                <a:srgbClr val="FF0000"/>
              </a:solidFill>
            </a:endParaRPr>
          </a:p>
        </p:txBody>
      </p:sp>
      <p:sp>
        <p:nvSpPr>
          <p:cNvPr id="5" name="Footer Placeholder 4"/>
          <p:cNvSpPr>
            <a:spLocks noGrp="1"/>
          </p:cNvSpPr>
          <p:nvPr>
            <p:ph type="ftr" sz="quarter" idx="11"/>
          </p:nvPr>
        </p:nvSpPr>
        <p:spPr/>
        <p:txBody>
          <a:bodyPr/>
          <a:lstStyle/>
          <a:p>
            <a:r>
              <a:rPr lang="en-US"/>
              <a:t>Chapter 25 Configuration management</a:t>
            </a:r>
          </a:p>
        </p:txBody>
      </p:sp>
      <p:sp>
        <p:nvSpPr>
          <p:cNvPr id="4" name="Slide Number Placeholder 3"/>
          <p:cNvSpPr>
            <a:spLocks noGrp="1"/>
          </p:cNvSpPr>
          <p:nvPr>
            <p:ph type="sldNum" sz="quarter" idx="12"/>
          </p:nvPr>
        </p:nvSpPr>
        <p:spPr/>
        <p:txBody>
          <a:bodyPr/>
          <a:lstStyle/>
          <a:p>
            <a:fld id="{7B134961-4B2C-A547-9A54-CB85DA02077E}" type="slidenum">
              <a:rPr lang="en-US" smtClean="0"/>
              <a:pPr/>
              <a:t>2</a:t>
            </a:fld>
            <a:endParaRPr lang="en-US"/>
          </a:p>
        </p:txBody>
      </p:sp>
      <p:sp>
        <p:nvSpPr>
          <p:cNvPr id="6" name="Date Placeholder 5"/>
          <p:cNvSpPr>
            <a:spLocks noGrp="1"/>
          </p:cNvSpPr>
          <p:nvPr>
            <p:ph type="dt" sz="half" idx="10"/>
          </p:nvPr>
        </p:nvSpPr>
        <p:spPr/>
        <p:txBody>
          <a:bodyPr/>
          <a:lstStyle/>
          <a:p>
            <a:r>
              <a:rPr lang="en-GB"/>
              <a:t>11/12/2014</a:t>
            </a:r>
            <a:endParaRPr lang="en-US"/>
          </a:p>
        </p:txBody>
      </p:sp>
    </p:spTree>
  </p:cSld>
  <p:clrMapOvr>
    <a:masterClrMapping/>
  </p:clrMapOvr>
  <p:transition spd="med">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Baselines</a:t>
            </a:r>
          </a:p>
        </p:txBody>
      </p:sp>
      <p:sp>
        <p:nvSpPr>
          <p:cNvPr id="3" name="Content Placeholder 2"/>
          <p:cNvSpPr>
            <a:spLocks noGrp="1"/>
          </p:cNvSpPr>
          <p:nvPr>
            <p:ph idx="1"/>
          </p:nvPr>
        </p:nvSpPr>
        <p:spPr/>
        <p:txBody>
          <a:bodyPr/>
          <a:lstStyle/>
          <a:p>
            <a:r>
              <a:rPr lang="en-US" dirty="0"/>
              <a:t>Baselines may be specified using a configuration language, which allows you to define what component versions are included in a version of a particular system. </a:t>
            </a:r>
            <a:endParaRPr lang="en-GB" dirty="0"/>
          </a:p>
          <a:p>
            <a:r>
              <a:rPr lang="en-US" dirty="0"/>
              <a:t>Baselines are important because you often have to recreate a specific version of a complete system. </a:t>
            </a:r>
          </a:p>
          <a:p>
            <a:pPr lvl="1"/>
            <a:r>
              <a:rPr lang="en-US" dirty="0"/>
              <a:t>For example, a product line may be instantiated so that there are individual system versions for different customers. </a:t>
            </a:r>
          </a:p>
          <a:p>
            <a:pPr lvl="1"/>
            <a:r>
              <a:rPr lang="en-US" dirty="0"/>
              <a:t>You may have to recreate the version delivered to a specific customer if, for example, that customer reports bugs that have to be repaired. </a:t>
            </a:r>
          </a:p>
        </p:txBody>
      </p:sp>
      <p:sp>
        <p:nvSpPr>
          <p:cNvPr id="5" name="Footer Placeholder 4"/>
          <p:cNvSpPr>
            <a:spLocks noGrp="1"/>
          </p:cNvSpPr>
          <p:nvPr>
            <p:ph type="ftr" sz="quarter" idx="11"/>
          </p:nvPr>
        </p:nvSpPr>
        <p:spPr/>
        <p:txBody>
          <a:bodyPr/>
          <a:lstStyle/>
          <a:p>
            <a:r>
              <a:rPr lang="en-US"/>
              <a:t>Chapter 25 Configuration management</a:t>
            </a:r>
          </a:p>
        </p:txBody>
      </p:sp>
      <p:sp>
        <p:nvSpPr>
          <p:cNvPr id="4" name="Slide Number Placeholder 3"/>
          <p:cNvSpPr>
            <a:spLocks noGrp="1"/>
          </p:cNvSpPr>
          <p:nvPr>
            <p:ph type="sldNum" sz="quarter" idx="12"/>
          </p:nvPr>
        </p:nvSpPr>
        <p:spPr/>
        <p:txBody>
          <a:bodyPr/>
          <a:lstStyle/>
          <a:p>
            <a:fld id="{7B134961-4B2C-A547-9A54-CB85DA02077E}" type="slidenum">
              <a:rPr lang="en-US" smtClean="0"/>
              <a:pPr/>
              <a:t>20</a:t>
            </a:fld>
            <a:endParaRPr lang="en-US"/>
          </a:p>
        </p:txBody>
      </p:sp>
      <p:sp>
        <p:nvSpPr>
          <p:cNvPr id="6" name="Date Placeholder 5"/>
          <p:cNvSpPr>
            <a:spLocks noGrp="1"/>
          </p:cNvSpPr>
          <p:nvPr>
            <p:ph type="dt" sz="half" idx="10"/>
          </p:nvPr>
        </p:nvSpPr>
        <p:spPr/>
        <p:txBody>
          <a:bodyPr/>
          <a:lstStyle/>
          <a:p>
            <a:r>
              <a:rPr lang="en-GB"/>
              <a:t>11/12/2014</a:t>
            </a:r>
            <a:endParaRPr lang="en-US"/>
          </a:p>
        </p:txBody>
      </p:sp>
    </p:spTree>
  </p:cSld>
  <p:clrMapOvr>
    <a:masterClrMapping/>
  </p:clrMapOvr>
  <p:transition spd="med">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Codelines</a:t>
            </a:r>
            <a:r>
              <a:rPr lang="en-US" dirty="0"/>
              <a:t> and baselines</a:t>
            </a:r>
            <a:r>
              <a:rPr lang="en-GB" dirty="0"/>
              <a:t> </a:t>
            </a:r>
            <a:endParaRPr lang="en-US" dirty="0"/>
          </a:p>
        </p:txBody>
      </p:sp>
      <p:sp>
        <p:nvSpPr>
          <p:cNvPr id="6" name="Footer Placeholder 5"/>
          <p:cNvSpPr>
            <a:spLocks noGrp="1"/>
          </p:cNvSpPr>
          <p:nvPr>
            <p:ph type="ftr" sz="quarter" idx="11"/>
          </p:nvPr>
        </p:nvSpPr>
        <p:spPr/>
        <p:txBody>
          <a:bodyPr/>
          <a:lstStyle/>
          <a:p>
            <a:r>
              <a:rPr lang="en-US"/>
              <a:t>Chapter 25 Configuration management</a:t>
            </a:r>
          </a:p>
        </p:txBody>
      </p:sp>
      <p:sp>
        <p:nvSpPr>
          <p:cNvPr id="5" name="Slide Number Placeholder 4"/>
          <p:cNvSpPr>
            <a:spLocks noGrp="1"/>
          </p:cNvSpPr>
          <p:nvPr>
            <p:ph type="sldNum" sz="quarter" idx="12"/>
          </p:nvPr>
        </p:nvSpPr>
        <p:spPr/>
        <p:txBody>
          <a:bodyPr/>
          <a:lstStyle/>
          <a:p>
            <a:fld id="{7B134961-4B2C-A547-9A54-CB85DA02077E}" type="slidenum">
              <a:rPr lang="en-US" smtClean="0"/>
              <a:pPr/>
              <a:t>21</a:t>
            </a:fld>
            <a:endParaRPr lang="en-US"/>
          </a:p>
        </p:txBody>
      </p:sp>
      <p:sp>
        <p:nvSpPr>
          <p:cNvPr id="3" name="Date Placeholder 2"/>
          <p:cNvSpPr>
            <a:spLocks noGrp="1"/>
          </p:cNvSpPr>
          <p:nvPr>
            <p:ph type="dt" sz="half" idx="10"/>
          </p:nvPr>
        </p:nvSpPr>
        <p:spPr/>
        <p:txBody>
          <a:bodyPr/>
          <a:lstStyle/>
          <a:p>
            <a:r>
              <a:rPr lang="en-GB"/>
              <a:t>11/12/2014</a:t>
            </a:r>
            <a:endParaRPr lang="en-US"/>
          </a:p>
        </p:txBody>
      </p:sp>
      <p:pic>
        <p:nvPicPr>
          <p:cNvPr id="8" name="Picture 7" descr="25.4 Code and Baselines (25.6).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692" y="1979543"/>
            <a:ext cx="7058438" cy="3754488"/>
          </a:xfrm>
          <a:prstGeom prst="rect">
            <a:avLst/>
          </a:prstGeom>
        </p:spPr>
      </p:pic>
    </p:spTree>
  </p:cSld>
  <p:clrMapOvr>
    <a:masterClrMapping/>
  </p:clrMapOvr>
  <p:transition spd="med">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Version control systems</a:t>
            </a:r>
          </a:p>
        </p:txBody>
      </p:sp>
      <p:sp>
        <p:nvSpPr>
          <p:cNvPr id="3" name="Content Placeholder 2"/>
          <p:cNvSpPr>
            <a:spLocks noGrp="1"/>
          </p:cNvSpPr>
          <p:nvPr>
            <p:ph idx="1"/>
          </p:nvPr>
        </p:nvSpPr>
        <p:spPr/>
        <p:txBody>
          <a:bodyPr/>
          <a:lstStyle/>
          <a:p>
            <a:r>
              <a:rPr lang="en-US" dirty="0"/>
              <a:t>Version control (VC) systems identify, store and control access to the different versions of components. There are two types of modern version control systems:</a:t>
            </a:r>
            <a:r>
              <a:rPr lang="en-GB" dirty="0"/>
              <a:t> </a:t>
            </a:r>
          </a:p>
          <a:p>
            <a:pPr lvl="1"/>
            <a:r>
              <a:rPr lang="en-US" b="1" dirty="0"/>
              <a:t>Centralized</a:t>
            </a:r>
            <a:r>
              <a:rPr lang="en-US" dirty="0"/>
              <a:t> systems, where there is a </a:t>
            </a:r>
            <a:r>
              <a:rPr lang="en-US" i="1" dirty="0"/>
              <a:t>single</a:t>
            </a:r>
            <a:r>
              <a:rPr lang="en-US" dirty="0"/>
              <a:t> master repository that maintains all versions of the software components that are being developed. </a:t>
            </a:r>
          </a:p>
          <a:p>
            <a:pPr lvl="2"/>
            <a:r>
              <a:rPr lang="en-US" b="1" dirty="0"/>
              <a:t>Subversion</a:t>
            </a:r>
            <a:r>
              <a:rPr lang="en-US" dirty="0"/>
              <a:t> is a widely used example of a centralized VC system.</a:t>
            </a:r>
          </a:p>
          <a:p>
            <a:pPr lvl="2"/>
            <a:endParaRPr lang="en-US" dirty="0"/>
          </a:p>
          <a:p>
            <a:pPr lvl="1"/>
            <a:r>
              <a:rPr lang="en-US" b="1" dirty="0"/>
              <a:t>Distributed</a:t>
            </a:r>
            <a:r>
              <a:rPr lang="en-US" dirty="0"/>
              <a:t> systems, where </a:t>
            </a:r>
            <a:r>
              <a:rPr lang="en-US" i="1" dirty="0"/>
              <a:t>multiple</a:t>
            </a:r>
            <a:r>
              <a:rPr lang="en-US" dirty="0"/>
              <a:t> versions of the component repository exist at the same time. </a:t>
            </a:r>
          </a:p>
          <a:p>
            <a:pPr lvl="2"/>
            <a:r>
              <a:rPr lang="en-US" b="1" dirty="0"/>
              <a:t>Git</a:t>
            </a:r>
            <a:r>
              <a:rPr lang="en-US" dirty="0"/>
              <a:t> is a widely-used example of a distributed VC system</a:t>
            </a:r>
            <a:r>
              <a:rPr lang="en-GB" dirty="0"/>
              <a:t>. </a:t>
            </a:r>
            <a:endParaRPr lang="en-US" dirty="0"/>
          </a:p>
        </p:txBody>
      </p:sp>
      <p:sp>
        <p:nvSpPr>
          <p:cNvPr id="4" name="Date Placeholder 3"/>
          <p:cNvSpPr>
            <a:spLocks noGrp="1"/>
          </p:cNvSpPr>
          <p:nvPr>
            <p:ph type="dt" sz="half" idx="10"/>
          </p:nvPr>
        </p:nvSpPr>
        <p:spPr/>
        <p:txBody>
          <a:bodyPr/>
          <a:lstStyle/>
          <a:p>
            <a:r>
              <a:rPr lang="en-GB"/>
              <a:t>11/12/2014</a:t>
            </a:r>
            <a:endParaRPr lang="en-US"/>
          </a:p>
        </p:txBody>
      </p:sp>
      <p:sp>
        <p:nvSpPr>
          <p:cNvPr id="5" name="Footer Placeholder 4"/>
          <p:cNvSpPr>
            <a:spLocks noGrp="1"/>
          </p:cNvSpPr>
          <p:nvPr>
            <p:ph type="ftr" sz="quarter" idx="11"/>
          </p:nvPr>
        </p:nvSpPr>
        <p:spPr/>
        <p:txBody>
          <a:bodyPr/>
          <a:lstStyle/>
          <a:p>
            <a:r>
              <a:rPr lang="en-US"/>
              <a:t>Chapter 25 Configuration management</a:t>
            </a:r>
          </a:p>
        </p:txBody>
      </p:sp>
      <p:sp>
        <p:nvSpPr>
          <p:cNvPr id="6" name="Slide Number Placeholder 5"/>
          <p:cNvSpPr>
            <a:spLocks noGrp="1"/>
          </p:cNvSpPr>
          <p:nvPr>
            <p:ph type="sldNum" sz="quarter" idx="12"/>
          </p:nvPr>
        </p:nvSpPr>
        <p:spPr/>
        <p:txBody>
          <a:bodyPr/>
          <a:lstStyle/>
          <a:p>
            <a:fld id="{7B134961-4B2C-A547-9A54-CB85DA02077E}" type="slidenum">
              <a:rPr lang="en-US" smtClean="0"/>
              <a:pPr/>
              <a:t>22</a:t>
            </a:fld>
            <a:endParaRPr lang="en-US"/>
          </a:p>
        </p:txBody>
      </p:sp>
    </p:spTree>
    <p:extLst>
      <p:ext uri="{BB962C8B-B14F-4D97-AF65-F5344CB8AC3E}">
        <p14:creationId xmlns:p14="http://schemas.microsoft.com/office/powerpoint/2010/main" val="3914232539"/>
      </p:ext>
    </p:extLst>
  </p:cSld>
  <p:clrMapOvr>
    <a:masterClrMapping/>
  </p:clrMapOvr>
  <p:transition spd="med">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features of version control systems</a:t>
            </a:r>
          </a:p>
        </p:txBody>
      </p:sp>
      <p:sp>
        <p:nvSpPr>
          <p:cNvPr id="3" name="Content Placeholder 2"/>
          <p:cNvSpPr>
            <a:spLocks noGrp="1"/>
          </p:cNvSpPr>
          <p:nvPr>
            <p:ph idx="1"/>
          </p:nvPr>
        </p:nvSpPr>
        <p:spPr/>
        <p:txBody>
          <a:bodyPr/>
          <a:lstStyle/>
          <a:p>
            <a:r>
              <a:rPr lang="en-US" dirty="0"/>
              <a:t>Version and release identification</a:t>
            </a:r>
            <a:r>
              <a:rPr lang="en-GB" dirty="0"/>
              <a:t> </a:t>
            </a:r>
          </a:p>
          <a:p>
            <a:r>
              <a:rPr lang="en-US" dirty="0"/>
              <a:t>Change history recording </a:t>
            </a:r>
          </a:p>
          <a:p>
            <a:r>
              <a:rPr lang="en-US" dirty="0"/>
              <a:t>Support for independent development </a:t>
            </a:r>
          </a:p>
          <a:p>
            <a:r>
              <a:rPr lang="en-US" dirty="0"/>
              <a:t>Project support</a:t>
            </a:r>
          </a:p>
          <a:p>
            <a:r>
              <a:rPr lang="en-US" dirty="0"/>
              <a:t>Storage management</a:t>
            </a:r>
          </a:p>
        </p:txBody>
      </p:sp>
      <p:sp>
        <p:nvSpPr>
          <p:cNvPr id="4" name="Date Placeholder 3"/>
          <p:cNvSpPr>
            <a:spLocks noGrp="1"/>
          </p:cNvSpPr>
          <p:nvPr>
            <p:ph type="dt" sz="half" idx="10"/>
          </p:nvPr>
        </p:nvSpPr>
        <p:spPr/>
        <p:txBody>
          <a:bodyPr/>
          <a:lstStyle/>
          <a:p>
            <a:r>
              <a:rPr lang="en-GB"/>
              <a:t>11/12/2014</a:t>
            </a:r>
            <a:endParaRPr lang="en-US"/>
          </a:p>
        </p:txBody>
      </p:sp>
      <p:sp>
        <p:nvSpPr>
          <p:cNvPr id="5" name="Footer Placeholder 4"/>
          <p:cNvSpPr>
            <a:spLocks noGrp="1"/>
          </p:cNvSpPr>
          <p:nvPr>
            <p:ph type="ftr" sz="quarter" idx="11"/>
          </p:nvPr>
        </p:nvSpPr>
        <p:spPr/>
        <p:txBody>
          <a:bodyPr/>
          <a:lstStyle/>
          <a:p>
            <a:r>
              <a:rPr lang="en-US"/>
              <a:t>Chapter 25 Configuration management</a:t>
            </a:r>
          </a:p>
        </p:txBody>
      </p:sp>
      <p:sp>
        <p:nvSpPr>
          <p:cNvPr id="6" name="Slide Number Placeholder 5"/>
          <p:cNvSpPr>
            <a:spLocks noGrp="1"/>
          </p:cNvSpPr>
          <p:nvPr>
            <p:ph type="sldNum" sz="quarter" idx="12"/>
          </p:nvPr>
        </p:nvSpPr>
        <p:spPr/>
        <p:txBody>
          <a:bodyPr/>
          <a:lstStyle/>
          <a:p>
            <a:fld id="{7B134961-4B2C-A547-9A54-CB85DA02077E}" type="slidenum">
              <a:rPr lang="en-US" smtClean="0"/>
              <a:pPr/>
              <a:t>23</a:t>
            </a:fld>
            <a:endParaRPr lang="en-US"/>
          </a:p>
        </p:txBody>
      </p:sp>
    </p:spTree>
    <p:extLst>
      <p:ext uri="{BB962C8B-B14F-4D97-AF65-F5344CB8AC3E}">
        <p14:creationId xmlns:p14="http://schemas.microsoft.com/office/powerpoint/2010/main" val="3808171165"/>
      </p:ext>
    </p:extLst>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repository and private workspaces</a:t>
            </a:r>
          </a:p>
        </p:txBody>
      </p:sp>
      <p:sp>
        <p:nvSpPr>
          <p:cNvPr id="3" name="Content Placeholder 2"/>
          <p:cNvSpPr>
            <a:spLocks noGrp="1"/>
          </p:cNvSpPr>
          <p:nvPr>
            <p:ph idx="1"/>
          </p:nvPr>
        </p:nvSpPr>
        <p:spPr/>
        <p:txBody>
          <a:bodyPr/>
          <a:lstStyle/>
          <a:p>
            <a:r>
              <a:rPr lang="en-US" dirty="0"/>
              <a:t>To support independent development without interference, version control systems use the concept of a project repository and a private workspace. </a:t>
            </a:r>
          </a:p>
          <a:p>
            <a:r>
              <a:rPr lang="en-US" dirty="0"/>
              <a:t>The </a:t>
            </a:r>
            <a:r>
              <a:rPr lang="en-US" dirty="0">
                <a:solidFill>
                  <a:srgbClr val="FF0000"/>
                </a:solidFill>
              </a:rPr>
              <a:t>project repository </a:t>
            </a:r>
            <a:r>
              <a:rPr lang="en-US" dirty="0"/>
              <a:t>maintains the ‘master’ version of all components. It is used to create baselines for system building. </a:t>
            </a:r>
          </a:p>
          <a:p>
            <a:r>
              <a:rPr lang="en-US" dirty="0"/>
              <a:t>When modifying components, developers copy (check out) them from the repository into their </a:t>
            </a:r>
            <a:r>
              <a:rPr lang="en-US" dirty="0">
                <a:solidFill>
                  <a:srgbClr val="FF0000"/>
                </a:solidFill>
              </a:rPr>
              <a:t>private workspace</a:t>
            </a:r>
            <a:r>
              <a:rPr lang="en-US" dirty="0"/>
              <a:t> and work from these copies. </a:t>
            </a:r>
          </a:p>
          <a:p>
            <a:r>
              <a:rPr lang="en-US" dirty="0"/>
              <a:t>When they have finished their changes, the changed components are returned (checked in) to the repository. </a:t>
            </a:r>
          </a:p>
        </p:txBody>
      </p:sp>
      <p:sp>
        <p:nvSpPr>
          <p:cNvPr id="4" name="Date Placeholder 3"/>
          <p:cNvSpPr>
            <a:spLocks noGrp="1"/>
          </p:cNvSpPr>
          <p:nvPr>
            <p:ph type="dt" sz="half" idx="10"/>
          </p:nvPr>
        </p:nvSpPr>
        <p:spPr/>
        <p:txBody>
          <a:bodyPr/>
          <a:lstStyle/>
          <a:p>
            <a:r>
              <a:rPr lang="en-GB"/>
              <a:t>11/12/2014</a:t>
            </a:r>
            <a:endParaRPr lang="en-US"/>
          </a:p>
        </p:txBody>
      </p:sp>
      <p:sp>
        <p:nvSpPr>
          <p:cNvPr id="5" name="Footer Placeholder 4"/>
          <p:cNvSpPr>
            <a:spLocks noGrp="1"/>
          </p:cNvSpPr>
          <p:nvPr>
            <p:ph type="ftr" sz="quarter" idx="11"/>
          </p:nvPr>
        </p:nvSpPr>
        <p:spPr/>
        <p:txBody>
          <a:bodyPr/>
          <a:lstStyle/>
          <a:p>
            <a:r>
              <a:rPr lang="en-US"/>
              <a:t>Chapter 25 Configuration management</a:t>
            </a:r>
          </a:p>
        </p:txBody>
      </p:sp>
      <p:sp>
        <p:nvSpPr>
          <p:cNvPr id="6" name="Slide Number Placeholder 5"/>
          <p:cNvSpPr>
            <a:spLocks noGrp="1"/>
          </p:cNvSpPr>
          <p:nvPr>
            <p:ph type="sldNum" sz="quarter" idx="12"/>
          </p:nvPr>
        </p:nvSpPr>
        <p:spPr/>
        <p:txBody>
          <a:bodyPr/>
          <a:lstStyle/>
          <a:p>
            <a:fld id="{7B134961-4B2C-A547-9A54-CB85DA02077E}" type="slidenum">
              <a:rPr lang="en-US" smtClean="0"/>
              <a:pPr/>
              <a:t>24</a:t>
            </a:fld>
            <a:endParaRPr lang="en-US"/>
          </a:p>
        </p:txBody>
      </p:sp>
    </p:spTree>
    <p:extLst>
      <p:ext uri="{BB962C8B-B14F-4D97-AF65-F5344CB8AC3E}">
        <p14:creationId xmlns:p14="http://schemas.microsoft.com/office/powerpoint/2010/main" val="1563155981"/>
      </p:ext>
    </p:extLst>
  </p:cSld>
  <p:clrMapOvr>
    <a:masterClrMapping/>
  </p:clrMapOvr>
  <p:transition spd="med">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Centralized version control</a:t>
            </a:r>
          </a:p>
        </p:txBody>
      </p:sp>
      <p:sp>
        <p:nvSpPr>
          <p:cNvPr id="3" name="Content Placeholder 2"/>
          <p:cNvSpPr>
            <a:spLocks noGrp="1"/>
          </p:cNvSpPr>
          <p:nvPr>
            <p:ph idx="1"/>
          </p:nvPr>
        </p:nvSpPr>
        <p:spPr/>
        <p:txBody>
          <a:bodyPr/>
          <a:lstStyle/>
          <a:p>
            <a:r>
              <a:rPr lang="en-US" dirty="0"/>
              <a:t>Developers check out components or directories of components from the project repository into their private workspace and work from these copies. </a:t>
            </a:r>
          </a:p>
          <a:p>
            <a:r>
              <a:rPr lang="en-US" dirty="0"/>
              <a:t>When their changes are complete, they check in the components back to the repository. </a:t>
            </a:r>
          </a:p>
          <a:p>
            <a:r>
              <a:rPr lang="en-US" dirty="0"/>
              <a:t>If several people are working on a component at the same time, each one checks it out from the repository. </a:t>
            </a:r>
          </a:p>
          <a:p>
            <a:pPr lvl="1"/>
            <a:r>
              <a:rPr lang="en-US" dirty="0"/>
              <a:t>When a component has been checked out, the VC system warns other users wanting to check out that component that it has been checked out by someone else. </a:t>
            </a:r>
          </a:p>
        </p:txBody>
      </p:sp>
      <p:sp>
        <p:nvSpPr>
          <p:cNvPr id="4" name="Date Placeholder 3"/>
          <p:cNvSpPr>
            <a:spLocks noGrp="1"/>
          </p:cNvSpPr>
          <p:nvPr>
            <p:ph type="dt" sz="half" idx="10"/>
          </p:nvPr>
        </p:nvSpPr>
        <p:spPr/>
        <p:txBody>
          <a:bodyPr/>
          <a:lstStyle/>
          <a:p>
            <a:r>
              <a:rPr lang="en-GB"/>
              <a:t>11/12/2014</a:t>
            </a:r>
            <a:endParaRPr lang="en-US"/>
          </a:p>
        </p:txBody>
      </p:sp>
      <p:sp>
        <p:nvSpPr>
          <p:cNvPr id="5" name="Footer Placeholder 4"/>
          <p:cNvSpPr>
            <a:spLocks noGrp="1"/>
          </p:cNvSpPr>
          <p:nvPr>
            <p:ph type="ftr" sz="quarter" idx="11"/>
          </p:nvPr>
        </p:nvSpPr>
        <p:spPr/>
        <p:txBody>
          <a:bodyPr/>
          <a:lstStyle/>
          <a:p>
            <a:r>
              <a:rPr lang="en-US"/>
              <a:t>Chapter 25 Configuration management</a:t>
            </a:r>
          </a:p>
        </p:txBody>
      </p:sp>
      <p:sp>
        <p:nvSpPr>
          <p:cNvPr id="6" name="Slide Number Placeholder 5"/>
          <p:cNvSpPr>
            <a:spLocks noGrp="1"/>
          </p:cNvSpPr>
          <p:nvPr>
            <p:ph type="sldNum" sz="quarter" idx="12"/>
          </p:nvPr>
        </p:nvSpPr>
        <p:spPr/>
        <p:txBody>
          <a:bodyPr/>
          <a:lstStyle/>
          <a:p>
            <a:fld id="{7B134961-4B2C-A547-9A54-CB85DA02077E}" type="slidenum">
              <a:rPr lang="en-US" smtClean="0"/>
              <a:pPr/>
              <a:t>25</a:t>
            </a:fld>
            <a:endParaRPr lang="en-US"/>
          </a:p>
        </p:txBody>
      </p:sp>
    </p:spTree>
    <p:extLst>
      <p:ext uri="{BB962C8B-B14F-4D97-AF65-F5344CB8AC3E}">
        <p14:creationId xmlns:p14="http://schemas.microsoft.com/office/powerpoint/2010/main" val="1203596744"/>
      </p:ext>
    </p:extLst>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Repository Check-in/Check-out</a:t>
            </a:r>
          </a:p>
        </p:txBody>
      </p:sp>
      <p:sp>
        <p:nvSpPr>
          <p:cNvPr id="4" name="Date Placeholder 3"/>
          <p:cNvSpPr>
            <a:spLocks noGrp="1"/>
          </p:cNvSpPr>
          <p:nvPr>
            <p:ph type="dt" sz="half" idx="10"/>
          </p:nvPr>
        </p:nvSpPr>
        <p:spPr/>
        <p:txBody>
          <a:bodyPr/>
          <a:lstStyle/>
          <a:p>
            <a:r>
              <a:rPr lang="en-GB"/>
              <a:t>11/12/2014</a:t>
            </a:r>
            <a:endParaRPr lang="en-US"/>
          </a:p>
        </p:txBody>
      </p:sp>
      <p:sp>
        <p:nvSpPr>
          <p:cNvPr id="5" name="Footer Placeholder 4"/>
          <p:cNvSpPr>
            <a:spLocks noGrp="1"/>
          </p:cNvSpPr>
          <p:nvPr>
            <p:ph type="ftr" sz="quarter" idx="11"/>
          </p:nvPr>
        </p:nvSpPr>
        <p:spPr/>
        <p:txBody>
          <a:bodyPr/>
          <a:lstStyle/>
          <a:p>
            <a:r>
              <a:rPr lang="en-US"/>
              <a:t>Chapter 25 Configuration management</a:t>
            </a:r>
          </a:p>
        </p:txBody>
      </p:sp>
      <p:sp>
        <p:nvSpPr>
          <p:cNvPr id="6" name="Slide Number Placeholder 5"/>
          <p:cNvSpPr>
            <a:spLocks noGrp="1"/>
          </p:cNvSpPr>
          <p:nvPr>
            <p:ph type="sldNum" sz="quarter" idx="12"/>
          </p:nvPr>
        </p:nvSpPr>
        <p:spPr/>
        <p:txBody>
          <a:bodyPr/>
          <a:lstStyle/>
          <a:p>
            <a:fld id="{7B134961-4B2C-A547-9A54-CB85DA02077E}" type="slidenum">
              <a:rPr lang="en-US" smtClean="0"/>
              <a:pPr/>
              <a:t>26</a:t>
            </a:fld>
            <a:endParaRPr lang="en-US"/>
          </a:p>
        </p:txBody>
      </p:sp>
      <p:pic>
        <p:nvPicPr>
          <p:cNvPr id="7" name="Picture 6" descr="25.5 Check InOut.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952" y="1808921"/>
            <a:ext cx="6335091" cy="4471829"/>
          </a:xfrm>
          <a:prstGeom prst="rect">
            <a:avLst/>
          </a:prstGeom>
        </p:spPr>
      </p:pic>
    </p:spTree>
    <p:extLst>
      <p:ext uri="{BB962C8B-B14F-4D97-AF65-F5344CB8AC3E}">
        <p14:creationId xmlns:p14="http://schemas.microsoft.com/office/powerpoint/2010/main" val="1369036056"/>
      </p:ext>
    </p:extLst>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Distributed version control</a:t>
            </a:r>
          </a:p>
        </p:txBody>
      </p:sp>
      <p:sp>
        <p:nvSpPr>
          <p:cNvPr id="3" name="Content Placeholder 2"/>
          <p:cNvSpPr>
            <a:spLocks noGrp="1"/>
          </p:cNvSpPr>
          <p:nvPr>
            <p:ph idx="1"/>
          </p:nvPr>
        </p:nvSpPr>
        <p:spPr/>
        <p:txBody>
          <a:bodyPr/>
          <a:lstStyle/>
          <a:p>
            <a:r>
              <a:rPr lang="en-US" dirty="0"/>
              <a:t>A master project repository is created on a server that maintains the code produced by the development team.</a:t>
            </a:r>
          </a:p>
          <a:p>
            <a:r>
              <a:rPr lang="en-US" dirty="0"/>
              <a:t>Instead of checking out the files that they need, a developer creates a ‘clone’ of the project repository that is downloaded and installed on their computer. </a:t>
            </a:r>
            <a:endParaRPr lang="en-GB" dirty="0"/>
          </a:p>
          <a:p>
            <a:r>
              <a:rPr lang="en-US" dirty="0"/>
              <a:t>Developers work on the files required and maintain the new versions on their private repository on their own computer. </a:t>
            </a:r>
          </a:p>
          <a:p>
            <a:r>
              <a:rPr lang="en-US" dirty="0"/>
              <a:t>When changes are done, they ‘commit’ these changes and update their private repository.  They may then ‘push’ these changes to the project repository. </a:t>
            </a:r>
          </a:p>
        </p:txBody>
      </p:sp>
      <p:sp>
        <p:nvSpPr>
          <p:cNvPr id="4" name="Date Placeholder 3"/>
          <p:cNvSpPr>
            <a:spLocks noGrp="1"/>
          </p:cNvSpPr>
          <p:nvPr>
            <p:ph type="dt" sz="half" idx="10"/>
          </p:nvPr>
        </p:nvSpPr>
        <p:spPr/>
        <p:txBody>
          <a:bodyPr/>
          <a:lstStyle/>
          <a:p>
            <a:r>
              <a:rPr lang="en-GB"/>
              <a:t>11/12/2014</a:t>
            </a:r>
            <a:endParaRPr lang="en-US"/>
          </a:p>
        </p:txBody>
      </p:sp>
      <p:sp>
        <p:nvSpPr>
          <p:cNvPr id="5" name="Footer Placeholder 4"/>
          <p:cNvSpPr>
            <a:spLocks noGrp="1"/>
          </p:cNvSpPr>
          <p:nvPr>
            <p:ph type="ftr" sz="quarter" idx="11"/>
          </p:nvPr>
        </p:nvSpPr>
        <p:spPr/>
        <p:txBody>
          <a:bodyPr/>
          <a:lstStyle/>
          <a:p>
            <a:r>
              <a:rPr lang="en-US"/>
              <a:t>Chapter 25 Configuration management</a:t>
            </a:r>
          </a:p>
        </p:txBody>
      </p:sp>
      <p:sp>
        <p:nvSpPr>
          <p:cNvPr id="6" name="Slide Number Placeholder 5"/>
          <p:cNvSpPr>
            <a:spLocks noGrp="1"/>
          </p:cNvSpPr>
          <p:nvPr>
            <p:ph type="sldNum" sz="quarter" idx="12"/>
          </p:nvPr>
        </p:nvSpPr>
        <p:spPr/>
        <p:txBody>
          <a:bodyPr/>
          <a:lstStyle/>
          <a:p>
            <a:fld id="{7B134961-4B2C-A547-9A54-CB85DA02077E}" type="slidenum">
              <a:rPr lang="en-US" smtClean="0"/>
              <a:pPr/>
              <a:t>27</a:t>
            </a:fld>
            <a:endParaRPr lang="en-US"/>
          </a:p>
        </p:txBody>
      </p:sp>
    </p:spTree>
    <p:extLst>
      <p:ext uri="{BB962C8B-B14F-4D97-AF65-F5344CB8AC3E}">
        <p14:creationId xmlns:p14="http://schemas.microsoft.com/office/powerpoint/2010/main" val="560597952"/>
      </p:ext>
    </p:extLst>
  </p:cSld>
  <p:clrMapOvr>
    <a:masterClrMapping/>
  </p:clrMapOvr>
  <p:transition spd="med">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0156" y="5111682"/>
            <a:ext cx="3165061" cy="1143000"/>
          </a:xfrm>
        </p:spPr>
        <p:txBody>
          <a:bodyPr/>
          <a:lstStyle/>
          <a:p>
            <a:r>
              <a:rPr lang="en-US" dirty="0"/>
              <a:t>Repository cloning</a:t>
            </a:r>
          </a:p>
        </p:txBody>
      </p:sp>
      <p:sp>
        <p:nvSpPr>
          <p:cNvPr id="4" name="Date Placeholder 3"/>
          <p:cNvSpPr>
            <a:spLocks noGrp="1"/>
          </p:cNvSpPr>
          <p:nvPr>
            <p:ph type="dt" sz="half" idx="10"/>
          </p:nvPr>
        </p:nvSpPr>
        <p:spPr/>
        <p:txBody>
          <a:bodyPr/>
          <a:lstStyle/>
          <a:p>
            <a:r>
              <a:rPr lang="en-GB"/>
              <a:t>11/12/2014</a:t>
            </a:r>
            <a:endParaRPr lang="en-US"/>
          </a:p>
        </p:txBody>
      </p:sp>
      <p:sp>
        <p:nvSpPr>
          <p:cNvPr id="5" name="Footer Placeholder 4"/>
          <p:cNvSpPr>
            <a:spLocks noGrp="1"/>
          </p:cNvSpPr>
          <p:nvPr>
            <p:ph type="ftr" sz="quarter" idx="11"/>
          </p:nvPr>
        </p:nvSpPr>
        <p:spPr/>
        <p:txBody>
          <a:bodyPr/>
          <a:lstStyle/>
          <a:p>
            <a:r>
              <a:rPr lang="en-US"/>
              <a:t>Chapter 25 Configuration management</a:t>
            </a:r>
          </a:p>
        </p:txBody>
      </p:sp>
      <p:sp>
        <p:nvSpPr>
          <p:cNvPr id="6" name="Slide Number Placeholder 5"/>
          <p:cNvSpPr>
            <a:spLocks noGrp="1"/>
          </p:cNvSpPr>
          <p:nvPr>
            <p:ph type="sldNum" sz="quarter" idx="12"/>
          </p:nvPr>
        </p:nvSpPr>
        <p:spPr/>
        <p:txBody>
          <a:bodyPr/>
          <a:lstStyle/>
          <a:p>
            <a:fld id="{7B134961-4B2C-A547-9A54-CB85DA02077E}" type="slidenum">
              <a:rPr lang="en-US" smtClean="0"/>
              <a:pPr/>
              <a:t>28</a:t>
            </a:fld>
            <a:endParaRPr lang="en-US"/>
          </a:p>
        </p:txBody>
      </p:sp>
      <p:sp>
        <p:nvSpPr>
          <p:cNvPr id="8" name="Rectangle 7"/>
          <p:cNvSpPr/>
          <p:nvPr/>
        </p:nvSpPr>
        <p:spPr>
          <a:xfrm>
            <a:off x="457200" y="1325217"/>
            <a:ext cx="7273235" cy="20982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25.6 Repository Clon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5025" y="156713"/>
            <a:ext cx="4424017" cy="6097969"/>
          </a:xfrm>
          <a:prstGeom prst="rect">
            <a:avLst/>
          </a:prstGeom>
        </p:spPr>
      </p:pic>
    </p:spTree>
    <p:extLst>
      <p:ext uri="{BB962C8B-B14F-4D97-AF65-F5344CB8AC3E}">
        <p14:creationId xmlns:p14="http://schemas.microsoft.com/office/powerpoint/2010/main" val="2789718015"/>
      </p:ext>
    </p:extLst>
  </p:cSld>
  <p:clrMapOvr>
    <a:masterClrMapping/>
  </p:clrMapOvr>
  <p:transition spd="med">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distributed version control</a:t>
            </a:r>
          </a:p>
        </p:txBody>
      </p:sp>
      <p:sp>
        <p:nvSpPr>
          <p:cNvPr id="3" name="Content Placeholder 2"/>
          <p:cNvSpPr>
            <a:spLocks noGrp="1"/>
          </p:cNvSpPr>
          <p:nvPr>
            <p:ph idx="1"/>
          </p:nvPr>
        </p:nvSpPr>
        <p:spPr/>
        <p:txBody>
          <a:bodyPr/>
          <a:lstStyle/>
          <a:p>
            <a:r>
              <a:rPr lang="en-US" dirty="0"/>
              <a:t>It provides a backup mechanism for the repository.</a:t>
            </a:r>
            <a:r>
              <a:rPr lang="en-GB" dirty="0"/>
              <a:t> </a:t>
            </a:r>
          </a:p>
          <a:p>
            <a:pPr lvl="1"/>
            <a:r>
              <a:rPr lang="en-US" dirty="0"/>
              <a:t>If the repository is corrupted, work can continue and the project repository can be restored from local copies.</a:t>
            </a:r>
            <a:r>
              <a:rPr lang="en-GB" dirty="0"/>
              <a:t> </a:t>
            </a:r>
          </a:p>
          <a:p>
            <a:r>
              <a:rPr lang="en-GB" dirty="0"/>
              <a:t>It allows for off-line working so that developers can commit changes if they do not have a network connection. </a:t>
            </a:r>
          </a:p>
          <a:p>
            <a:r>
              <a:rPr lang="en-GB" dirty="0"/>
              <a:t>Project support is the default way of working. </a:t>
            </a:r>
          </a:p>
          <a:p>
            <a:pPr lvl="1"/>
            <a:r>
              <a:rPr lang="en-GB" dirty="0"/>
              <a:t>Developers can compile the entire system on their local machines and test the changes they have made. </a:t>
            </a:r>
            <a:endParaRPr lang="en-US" dirty="0"/>
          </a:p>
        </p:txBody>
      </p:sp>
      <p:sp>
        <p:nvSpPr>
          <p:cNvPr id="4" name="Date Placeholder 3"/>
          <p:cNvSpPr>
            <a:spLocks noGrp="1"/>
          </p:cNvSpPr>
          <p:nvPr>
            <p:ph type="dt" sz="half" idx="10"/>
          </p:nvPr>
        </p:nvSpPr>
        <p:spPr/>
        <p:txBody>
          <a:bodyPr/>
          <a:lstStyle/>
          <a:p>
            <a:r>
              <a:rPr lang="en-GB"/>
              <a:t>11/12/2014</a:t>
            </a:r>
            <a:endParaRPr lang="en-US"/>
          </a:p>
        </p:txBody>
      </p:sp>
      <p:sp>
        <p:nvSpPr>
          <p:cNvPr id="5" name="Footer Placeholder 4"/>
          <p:cNvSpPr>
            <a:spLocks noGrp="1"/>
          </p:cNvSpPr>
          <p:nvPr>
            <p:ph type="ftr" sz="quarter" idx="11"/>
          </p:nvPr>
        </p:nvSpPr>
        <p:spPr/>
        <p:txBody>
          <a:bodyPr/>
          <a:lstStyle/>
          <a:p>
            <a:r>
              <a:rPr lang="en-US"/>
              <a:t>Chapter 25 Configuration management</a:t>
            </a:r>
          </a:p>
        </p:txBody>
      </p:sp>
      <p:sp>
        <p:nvSpPr>
          <p:cNvPr id="6" name="Slide Number Placeholder 5"/>
          <p:cNvSpPr>
            <a:spLocks noGrp="1"/>
          </p:cNvSpPr>
          <p:nvPr>
            <p:ph type="sldNum" sz="quarter" idx="12"/>
          </p:nvPr>
        </p:nvSpPr>
        <p:spPr/>
        <p:txBody>
          <a:bodyPr/>
          <a:lstStyle/>
          <a:p>
            <a:fld id="{7B134961-4B2C-A547-9A54-CB85DA02077E}" type="slidenum">
              <a:rPr lang="en-US" smtClean="0"/>
              <a:pPr/>
              <a:t>29</a:t>
            </a:fld>
            <a:endParaRPr lang="en-US"/>
          </a:p>
        </p:txBody>
      </p:sp>
    </p:spTree>
    <p:extLst>
      <p:ext uri="{BB962C8B-B14F-4D97-AF65-F5344CB8AC3E}">
        <p14:creationId xmlns:p14="http://schemas.microsoft.com/office/powerpoint/2010/main" val="3528919095"/>
      </p:ext>
    </p:extLst>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Configuration Management</a:t>
            </a:r>
          </a:p>
        </p:txBody>
      </p:sp>
      <p:sp>
        <p:nvSpPr>
          <p:cNvPr id="3" name="Content Placeholder 2"/>
          <p:cNvSpPr>
            <a:spLocks noGrp="1"/>
          </p:cNvSpPr>
          <p:nvPr>
            <p:ph idx="1"/>
          </p:nvPr>
        </p:nvSpPr>
        <p:spPr/>
        <p:txBody>
          <a:bodyPr/>
          <a:lstStyle/>
          <a:p>
            <a:r>
              <a:rPr lang="en-US" dirty="0"/>
              <a:t>Software systems are constantly changing during development and use.</a:t>
            </a:r>
          </a:p>
          <a:p>
            <a:r>
              <a:rPr lang="en-US" dirty="0">
                <a:solidFill>
                  <a:srgbClr val="FF0000"/>
                </a:solidFill>
              </a:rPr>
              <a:t>Configuration management </a:t>
            </a:r>
            <a:r>
              <a:rPr lang="en-US" dirty="0"/>
              <a:t>(CM or SCM) is concerned with the policies, processes and tools for managing changing software systems. </a:t>
            </a:r>
          </a:p>
          <a:p>
            <a:r>
              <a:rPr lang="en-US" dirty="0"/>
              <a:t>You need CM because it is easy to lose track of what </a:t>
            </a:r>
            <a:r>
              <a:rPr lang="en-US" dirty="0">
                <a:solidFill>
                  <a:srgbClr val="FF0000"/>
                </a:solidFill>
              </a:rPr>
              <a:t>changes</a:t>
            </a:r>
            <a:r>
              <a:rPr lang="en-US" dirty="0"/>
              <a:t> and </a:t>
            </a:r>
            <a:r>
              <a:rPr lang="en-US" dirty="0">
                <a:solidFill>
                  <a:srgbClr val="FF0000"/>
                </a:solidFill>
              </a:rPr>
              <a:t>component versions </a:t>
            </a:r>
            <a:r>
              <a:rPr lang="en-US" dirty="0"/>
              <a:t>have been incorporated into each </a:t>
            </a:r>
            <a:r>
              <a:rPr lang="en-US" dirty="0">
                <a:solidFill>
                  <a:srgbClr val="FF0000"/>
                </a:solidFill>
              </a:rPr>
              <a:t>system version</a:t>
            </a:r>
            <a:r>
              <a:rPr lang="en-US" dirty="0"/>
              <a:t>. </a:t>
            </a:r>
          </a:p>
          <a:p>
            <a:r>
              <a:rPr lang="en-US" dirty="0"/>
              <a:t>CM is essential for team projects to control changes made by different developers.</a:t>
            </a:r>
          </a:p>
        </p:txBody>
      </p:sp>
      <p:sp>
        <p:nvSpPr>
          <p:cNvPr id="5" name="Footer Placeholder 4"/>
          <p:cNvSpPr>
            <a:spLocks noGrp="1"/>
          </p:cNvSpPr>
          <p:nvPr>
            <p:ph type="ftr" sz="quarter" idx="11"/>
          </p:nvPr>
        </p:nvSpPr>
        <p:spPr/>
        <p:txBody>
          <a:bodyPr/>
          <a:lstStyle/>
          <a:p>
            <a:r>
              <a:rPr lang="en-US"/>
              <a:t>Chapter 25 Configuration management</a:t>
            </a:r>
          </a:p>
        </p:txBody>
      </p:sp>
      <p:sp>
        <p:nvSpPr>
          <p:cNvPr id="4" name="Slide Number Placeholder 3"/>
          <p:cNvSpPr>
            <a:spLocks noGrp="1"/>
          </p:cNvSpPr>
          <p:nvPr>
            <p:ph type="sldNum" sz="quarter" idx="12"/>
          </p:nvPr>
        </p:nvSpPr>
        <p:spPr/>
        <p:txBody>
          <a:bodyPr/>
          <a:lstStyle/>
          <a:p>
            <a:fld id="{7B134961-4B2C-A547-9A54-CB85DA02077E}" type="slidenum">
              <a:rPr lang="en-US" smtClean="0"/>
              <a:pPr/>
              <a:t>3</a:t>
            </a:fld>
            <a:endParaRPr lang="en-US"/>
          </a:p>
        </p:txBody>
      </p:sp>
      <p:sp>
        <p:nvSpPr>
          <p:cNvPr id="6" name="Date Placeholder 5"/>
          <p:cNvSpPr>
            <a:spLocks noGrp="1"/>
          </p:cNvSpPr>
          <p:nvPr>
            <p:ph type="dt" sz="half" idx="10"/>
          </p:nvPr>
        </p:nvSpPr>
        <p:spPr/>
        <p:txBody>
          <a:bodyPr/>
          <a:lstStyle/>
          <a:p>
            <a:r>
              <a:rPr lang="en-GB"/>
              <a:t>11/12/2014</a:t>
            </a:r>
            <a:endParaRPr lang="en-US"/>
          </a:p>
        </p:txBody>
      </p:sp>
    </p:spTree>
  </p:cSld>
  <p:clrMapOvr>
    <a:masterClrMapping/>
  </p:clrMapOvr>
  <p:transition spd="med">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Open source development</a:t>
            </a:r>
          </a:p>
        </p:txBody>
      </p:sp>
      <p:sp>
        <p:nvSpPr>
          <p:cNvPr id="3" name="Content Placeholder 2"/>
          <p:cNvSpPr>
            <a:spLocks noGrp="1"/>
          </p:cNvSpPr>
          <p:nvPr>
            <p:ph idx="1"/>
          </p:nvPr>
        </p:nvSpPr>
        <p:spPr/>
        <p:txBody>
          <a:bodyPr/>
          <a:lstStyle/>
          <a:p>
            <a:r>
              <a:rPr lang="en-US" dirty="0"/>
              <a:t>Distributed version control is essential for open source development.</a:t>
            </a:r>
          </a:p>
          <a:p>
            <a:pPr lvl="1"/>
            <a:r>
              <a:rPr lang="en-US" dirty="0"/>
              <a:t> Several people may be working simultaneously on the same system without any central coordination. </a:t>
            </a:r>
          </a:p>
          <a:p>
            <a:r>
              <a:rPr lang="en-US" dirty="0"/>
              <a:t>As well as a private repository on their own computer, developers also maintain a public server repository to which they push new versions of components that they have changed. </a:t>
            </a:r>
          </a:p>
          <a:p>
            <a:pPr lvl="1"/>
            <a:r>
              <a:rPr lang="en-US" dirty="0"/>
              <a:t>It is then up to the open-source system ‘manager’ to decide if/when to pull these changes into the </a:t>
            </a:r>
            <a:r>
              <a:rPr lang="en-US" dirty="0">
                <a:solidFill>
                  <a:srgbClr val="FF0000"/>
                </a:solidFill>
              </a:rPr>
              <a:t>definitive system</a:t>
            </a:r>
            <a:r>
              <a:rPr lang="en-US" dirty="0"/>
              <a:t>. </a:t>
            </a:r>
          </a:p>
        </p:txBody>
      </p:sp>
      <p:sp>
        <p:nvSpPr>
          <p:cNvPr id="4" name="Date Placeholder 3"/>
          <p:cNvSpPr>
            <a:spLocks noGrp="1"/>
          </p:cNvSpPr>
          <p:nvPr>
            <p:ph type="dt" sz="half" idx="10"/>
          </p:nvPr>
        </p:nvSpPr>
        <p:spPr/>
        <p:txBody>
          <a:bodyPr/>
          <a:lstStyle/>
          <a:p>
            <a:r>
              <a:rPr lang="en-GB"/>
              <a:t>11/12/2014</a:t>
            </a:r>
            <a:endParaRPr lang="en-US"/>
          </a:p>
        </p:txBody>
      </p:sp>
      <p:sp>
        <p:nvSpPr>
          <p:cNvPr id="5" name="Footer Placeholder 4"/>
          <p:cNvSpPr>
            <a:spLocks noGrp="1"/>
          </p:cNvSpPr>
          <p:nvPr>
            <p:ph type="ftr" sz="quarter" idx="11"/>
          </p:nvPr>
        </p:nvSpPr>
        <p:spPr/>
        <p:txBody>
          <a:bodyPr/>
          <a:lstStyle/>
          <a:p>
            <a:r>
              <a:rPr lang="en-US"/>
              <a:t>Chapter 25 Configuration management</a:t>
            </a:r>
          </a:p>
        </p:txBody>
      </p:sp>
      <p:sp>
        <p:nvSpPr>
          <p:cNvPr id="6" name="Slide Number Placeholder 5"/>
          <p:cNvSpPr>
            <a:spLocks noGrp="1"/>
          </p:cNvSpPr>
          <p:nvPr>
            <p:ph type="sldNum" sz="quarter" idx="12"/>
          </p:nvPr>
        </p:nvSpPr>
        <p:spPr/>
        <p:txBody>
          <a:bodyPr/>
          <a:lstStyle/>
          <a:p>
            <a:fld id="{7B134961-4B2C-A547-9A54-CB85DA02077E}" type="slidenum">
              <a:rPr lang="en-US" smtClean="0"/>
              <a:pPr/>
              <a:t>30</a:t>
            </a:fld>
            <a:endParaRPr lang="en-US"/>
          </a:p>
        </p:txBody>
      </p:sp>
    </p:spTree>
    <p:extLst>
      <p:ext uri="{BB962C8B-B14F-4D97-AF65-F5344CB8AC3E}">
        <p14:creationId xmlns:p14="http://schemas.microsoft.com/office/powerpoint/2010/main" val="3516158349"/>
      </p:ext>
    </p:extLst>
  </p:cSld>
  <p:clrMapOvr>
    <a:masterClrMapping/>
  </p:clrMapOvr>
  <p:transition spd="med">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Open-source development</a:t>
            </a:r>
          </a:p>
        </p:txBody>
      </p:sp>
      <p:sp>
        <p:nvSpPr>
          <p:cNvPr id="4" name="Date Placeholder 3"/>
          <p:cNvSpPr>
            <a:spLocks noGrp="1"/>
          </p:cNvSpPr>
          <p:nvPr>
            <p:ph type="dt" sz="half" idx="10"/>
          </p:nvPr>
        </p:nvSpPr>
        <p:spPr/>
        <p:txBody>
          <a:bodyPr/>
          <a:lstStyle/>
          <a:p>
            <a:r>
              <a:rPr lang="en-GB"/>
              <a:t>11/12/2014</a:t>
            </a:r>
            <a:endParaRPr lang="en-US"/>
          </a:p>
        </p:txBody>
      </p:sp>
      <p:sp>
        <p:nvSpPr>
          <p:cNvPr id="5" name="Footer Placeholder 4"/>
          <p:cNvSpPr>
            <a:spLocks noGrp="1"/>
          </p:cNvSpPr>
          <p:nvPr>
            <p:ph type="ftr" sz="quarter" idx="11"/>
          </p:nvPr>
        </p:nvSpPr>
        <p:spPr/>
        <p:txBody>
          <a:bodyPr/>
          <a:lstStyle/>
          <a:p>
            <a:r>
              <a:rPr lang="en-US"/>
              <a:t>Chapter 25 Configuration management</a:t>
            </a:r>
          </a:p>
        </p:txBody>
      </p:sp>
      <p:sp>
        <p:nvSpPr>
          <p:cNvPr id="6" name="Slide Number Placeholder 5"/>
          <p:cNvSpPr>
            <a:spLocks noGrp="1"/>
          </p:cNvSpPr>
          <p:nvPr>
            <p:ph type="sldNum" sz="quarter" idx="12"/>
          </p:nvPr>
        </p:nvSpPr>
        <p:spPr/>
        <p:txBody>
          <a:bodyPr/>
          <a:lstStyle/>
          <a:p>
            <a:fld id="{7B134961-4B2C-A547-9A54-CB85DA02077E}" type="slidenum">
              <a:rPr lang="en-US" smtClean="0"/>
              <a:pPr/>
              <a:t>31</a:t>
            </a:fld>
            <a:endParaRPr lang="en-US"/>
          </a:p>
        </p:txBody>
      </p:sp>
      <p:pic>
        <p:nvPicPr>
          <p:cNvPr id="7" name="Picture 6" descr="25.7 Open Source Development.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04" y="1909416"/>
            <a:ext cx="6686828" cy="3908283"/>
          </a:xfrm>
          <a:prstGeom prst="rect">
            <a:avLst/>
          </a:prstGeom>
        </p:spPr>
      </p:pic>
      <p:sp>
        <p:nvSpPr>
          <p:cNvPr id="3" name="TextBox 2">
            <a:extLst>
              <a:ext uri="{FF2B5EF4-FFF2-40B4-BE49-F238E27FC236}">
                <a16:creationId xmlns:a16="http://schemas.microsoft.com/office/drawing/2014/main" id="{85A02EC1-C2DF-ED43-9E57-B200406BABBB}"/>
              </a:ext>
            </a:extLst>
          </p:cNvPr>
          <p:cNvSpPr txBox="1"/>
          <p:nvPr/>
        </p:nvSpPr>
        <p:spPr>
          <a:xfrm>
            <a:off x="1524000" y="5917747"/>
            <a:ext cx="994183"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manager</a:t>
            </a:r>
          </a:p>
        </p:txBody>
      </p:sp>
    </p:spTree>
    <p:extLst>
      <p:ext uri="{BB962C8B-B14F-4D97-AF65-F5344CB8AC3E}">
        <p14:creationId xmlns:p14="http://schemas.microsoft.com/office/powerpoint/2010/main" val="1414913733"/>
      </p:ext>
    </p:extLst>
  </p:cSld>
  <p:clrMapOvr>
    <a:masterClrMapping/>
  </p:clrMapOvr>
  <p:transition spd="med">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Branching and merging</a:t>
            </a:r>
          </a:p>
        </p:txBody>
      </p:sp>
      <p:sp>
        <p:nvSpPr>
          <p:cNvPr id="3" name="Content Placeholder 2"/>
          <p:cNvSpPr>
            <a:spLocks noGrp="1"/>
          </p:cNvSpPr>
          <p:nvPr>
            <p:ph idx="1"/>
          </p:nvPr>
        </p:nvSpPr>
        <p:spPr/>
        <p:txBody>
          <a:bodyPr/>
          <a:lstStyle/>
          <a:p>
            <a:r>
              <a:rPr lang="en-US" dirty="0"/>
              <a:t>Rather than a linear sequence of versions that reflect changes to the components over time, there may be several independent sequences. </a:t>
            </a:r>
          </a:p>
          <a:p>
            <a:pPr lvl="1"/>
            <a:r>
              <a:rPr lang="en-US" dirty="0"/>
              <a:t>This is normal in system development, where different developers work independently on different versions of the source code and change them in different ways. </a:t>
            </a:r>
          </a:p>
          <a:p>
            <a:r>
              <a:rPr lang="en-US" dirty="0"/>
              <a:t>At some stage, it may be necessary to </a:t>
            </a:r>
            <a:r>
              <a:rPr lang="en-US" dirty="0">
                <a:solidFill>
                  <a:srgbClr val="FF0000"/>
                </a:solidFill>
              </a:rPr>
              <a:t>merge</a:t>
            </a:r>
            <a:r>
              <a:rPr lang="en-US" dirty="0"/>
              <a:t> </a:t>
            </a:r>
            <a:r>
              <a:rPr lang="en-US" dirty="0" err="1"/>
              <a:t>codeline</a:t>
            </a:r>
            <a:r>
              <a:rPr lang="en-US" dirty="0"/>
              <a:t> branches to create a new version of a component that includes all changes that have been made. </a:t>
            </a:r>
          </a:p>
          <a:p>
            <a:pPr lvl="1"/>
            <a:r>
              <a:rPr lang="en-US" dirty="0"/>
              <a:t>If the changes made involve different parts of the code, the component versions may be merged automatically by combining the deltas that apply to the code. </a:t>
            </a:r>
          </a:p>
        </p:txBody>
      </p:sp>
      <p:sp>
        <p:nvSpPr>
          <p:cNvPr id="7" name="Footer Placeholder 6"/>
          <p:cNvSpPr>
            <a:spLocks noGrp="1"/>
          </p:cNvSpPr>
          <p:nvPr>
            <p:ph type="ftr" sz="quarter" idx="11"/>
          </p:nvPr>
        </p:nvSpPr>
        <p:spPr/>
        <p:txBody>
          <a:bodyPr/>
          <a:lstStyle/>
          <a:p>
            <a:r>
              <a:rPr lang="en-US"/>
              <a:t>Chapter 25 Configuration management</a:t>
            </a:r>
          </a:p>
        </p:txBody>
      </p:sp>
      <p:sp>
        <p:nvSpPr>
          <p:cNvPr id="6" name="Slide Number Placeholder 5"/>
          <p:cNvSpPr>
            <a:spLocks noGrp="1"/>
          </p:cNvSpPr>
          <p:nvPr>
            <p:ph type="sldNum" sz="quarter" idx="12"/>
          </p:nvPr>
        </p:nvSpPr>
        <p:spPr/>
        <p:txBody>
          <a:bodyPr/>
          <a:lstStyle/>
          <a:p>
            <a:fld id="{7B134961-4B2C-A547-9A54-CB85DA02077E}" type="slidenum">
              <a:rPr lang="en-US" smtClean="0"/>
              <a:pPr/>
              <a:t>32</a:t>
            </a:fld>
            <a:endParaRPr lang="en-US"/>
          </a:p>
        </p:txBody>
      </p:sp>
      <p:sp>
        <p:nvSpPr>
          <p:cNvPr id="4" name="Date Placeholder 3"/>
          <p:cNvSpPr>
            <a:spLocks noGrp="1"/>
          </p:cNvSpPr>
          <p:nvPr>
            <p:ph type="dt" sz="half" idx="10"/>
          </p:nvPr>
        </p:nvSpPr>
        <p:spPr/>
        <p:txBody>
          <a:bodyPr/>
          <a:lstStyle/>
          <a:p>
            <a:r>
              <a:rPr lang="en-GB"/>
              <a:t>11/12/2014</a:t>
            </a:r>
            <a:endParaRPr lang="en-US"/>
          </a:p>
        </p:txBody>
      </p:sp>
    </p:spTree>
  </p:cSld>
  <p:clrMapOvr>
    <a:masterClrMapping/>
  </p:clrMapOvr>
  <p:transition spd="med">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Branching and merging</a:t>
            </a:r>
          </a:p>
        </p:txBody>
      </p:sp>
      <p:sp>
        <p:nvSpPr>
          <p:cNvPr id="4" name="Date Placeholder 3"/>
          <p:cNvSpPr>
            <a:spLocks noGrp="1"/>
          </p:cNvSpPr>
          <p:nvPr>
            <p:ph type="dt" sz="half" idx="10"/>
          </p:nvPr>
        </p:nvSpPr>
        <p:spPr/>
        <p:txBody>
          <a:bodyPr/>
          <a:lstStyle/>
          <a:p>
            <a:r>
              <a:rPr lang="en-GB"/>
              <a:t>11/12/2014</a:t>
            </a:r>
            <a:endParaRPr lang="en-US"/>
          </a:p>
        </p:txBody>
      </p:sp>
      <p:sp>
        <p:nvSpPr>
          <p:cNvPr id="5" name="Footer Placeholder 4"/>
          <p:cNvSpPr>
            <a:spLocks noGrp="1"/>
          </p:cNvSpPr>
          <p:nvPr>
            <p:ph type="ftr" sz="quarter" idx="11"/>
          </p:nvPr>
        </p:nvSpPr>
        <p:spPr/>
        <p:txBody>
          <a:bodyPr/>
          <a:lstStyle/>
          <a:p>
            <a:r>
              <a:rPr lang="en-US"/>
              <a:t>Chapter 25 Configuration management</a:t>
            </a:r>
          </a:p>
        </p:txBody>
      </p:sp>
      <p:sp>
        <p:nvSpPr>
          <p:cNvPr id="6" name="Slide Number Placeholder 5"/>
          <p:cNvSpPr>
            <a:spLocks noGrp="1"/>
          </p:cNvSpPr>
          <p:nvPr>
            <p:ph type="sldNum" sz="quarter" idx="12"/>
          </p:nvPr>
        </p:nvSpPr>
        <p:spPr/>
        <p:txBody>
          <a:bodyPr/>
          <a:lstStyle/>
          <a:p>
            <a:fld id="{7B134961-4B2C-A547-9A54-CB85DA02077E}" type="slidenum">
              <a:rPr lang="en-US" smtClean="0"/>
              <a:pPr/>
              <a:t>33</a:t>
            </a:fld>
            <a:endParaRPr lang="en-US"/>
          </a:p>
        </p:txBody>
      </p:sp>
      <p:pic>
        <p:nvPicPr>
          <p:cNvPr id="7" name="Picture 6" descr="25.8 Branching Merging (25.9).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177" y="1962425"/>
            <a:ext cx="7739935" cy="3570357"/>
          </a:xfrm>
          <a:prstGeom prst="rect">
            <a:avLst/>
          </a:prstGeom>
        </p:spPr>
      </p:pic>
      <p:sp>
        <p:nvSpPr>
          <p:cNvPr id="8" name="TextBox 7">
            <a:extLst>
              <a:ext uri="{FF2B5EF4-FFF2-40B4-BE49-F238E27FC236}">
                <a16:creationId xmlns:a16="http://schemas.microsoft.com/office/drawing/2014/main" id="{93C7B1AC-BDF9-0340-B228-103F270B4B3E}"/>
              </a:ext>
            </a:extLst>
          </p:cNvPr>
          <p:cNvSpPr txBox="1"/>
          <p:nvPr/>
        </p:nvSpPr>
        <p:spPr>
          <a:xfrm>
            <a:off x="308225" y="6126163"/>
            <a:ext cx="417102" cy="369332"/>
          </a:xfrm>
          <a:prstGeom prst="rect">
            <a:avLst/>
          </a:prstGeom>
          <a:noFill/>
        </p:spPr>
        <p:txBody>
          <a:bodyPr wrap="none" rtlCol="0">
            <a:spAutoFit/>
          </a:bodyPr>
          <a:lstStyle/>
          <a:p>
            <a:r>
              <a:rPr lang="en-US">
                <a:solidFill>
                  <a:srgbClr val="FF0000"/>
                </a:solidFill>
              </a:rPr>
              <a:t>*2</a:t>
            </a:r>
          </a:p>
        </p:txBody>
      </p:sp>
    </p:spTree>
    <p:extLst>
      <p:ext uri="{BB962C8B-B14F-4D97-AF65-F5344CB8AC3E}">
        <p14:creationId xmlns:p14="http://schemas.microsoft.com/office/powerpoint/2010/main" val="136968187"/>
      </p:ext>
    </p:extLst>
  </p:cSld>
  <p:clrMapOvr>
    <a:masterClrMapping/>
  </p:clrMapOvr>
  <p:transition spd="med">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Storage management</a:t>
            </a:r>
          </a:p>
        </p:txBody>
      </p:sp>
      <p:sp>
        <p:nvSpPr>
          <p:cNvPr id="3" name="Content Placeholder 2"/>
          <p:cNvSpPr>
            <a:spLocks noGrp="1"/>
          </p:cNvSpPr>
          <p:nvPr>
            <p:ph idx="1"/>
          </p:nvPr>
        </p:nvSpPr>
        <p:spPr/>
        <p:txBody>
          <a:bodyPr/>
          <a:lstStyle/>
          <a:p>
            <a:r>
              <a:rPr lang="en-US" dirty="0"/>
              <a:t>When version control systems were first developed, storage management was one of their most important functions.  </a:t>
            </a:r>
          </a:p>
          <a:p>
            <a:r>
              <a:rPr lang="en-US" dirty="0"/>
              <a:t>Disk space was expensive and it was important to minimize the disk space used by the different copies of components. </a:t>
            </a:r>
          </a:p>
          <a:p>
            <a:r>
              <a:rPr lang="en-US" dirty="0"/>
              <a:t>Instead of keeping a complete copy of each version, the system stores a list of differences (</a:t>
            </a:r>
            <a:r>
              <a:rPr lang="en-US" b="1" dirty="0"/>
              <a:t>deltas</a:t>
            </a:r>
            <a:r>
              <a:rPr lang="en-US" dirty="0"/>
              <a:t>) between one version and another. </a:t>
            </a:r>
          </a:p>
          <a:p>
            <a:pPr lvl="1"/>
            <a:r>
              <a:rPr lang="en-US" dirty="0"/>
              <a:t>By applying them to a master version (usually the most recent version), a target version can be recreated. </a:t>
            </a:r>
          </a:p>
        </p:txBody>
      </p:sp>
      <p:sp>
        <p:nvSpPr>
          <p:cNvPr id="4" name="Date Placeholder 3"/>
          <p:cNvSpPr>
            <a:spLocks noGrp="1"/>
          </p:cNvSpPr>
          <p:nvPr>
            <p:ph type="dt" sz="half" idx="10"/>
          </p:nvPr>
        </p:nvSpPr>
        <p:spPr/>
        <p:txBody>
          <a:bodyPr/>
          <a:lstStyle/>
          <a:p>
            <a:r>
              <a:rPr lang="en-GB"/>
              <a:t>11/12/2014</a:t>
            </a:r>
            <a:endParaRPr lang="en-US"/>
          </a:p>
        </p:txBody>
      </p:sp>
      <p:sp>
        <p:nvSpPr>
          <p:cNvPr id="5" name="Footer Placeholder 4"/>
          <p:cNvSpPr>
            <a:spLocks noGrp="1"/>
          </p:cNvSpPr>
          <p:nvPr>
            <p:ph type="ftr" sz="quarter" idx="11"/>
          </p:nvPr>
        </p:nvSpPr>
        <p:spPr/>
        <p:txBody>
          <a:bodyPr/>
          <a:lstStyle/>
          <a:p>
            <a:r>
              <a:rPr lang="en-US"/>
              <a:t>Chapter 25 Configuration management</a:t>
            </a:r>
          </a:p>
        </p:txBody>
      </p:sp>
      <p:sp>
        <p:nvSpPr>
          <p:cNvPr id="6" name="Slide Number Placeholder 5"/>
          <p:cNvSpPr>
            <a:spLocks noGrp="1"/>
          </p:cNvSpPr>
          <p:nvPr>
            <p:ph type="sldNum" sz="quarter" idx="12"/>
          </p:nvPr>
        </p:nvSpPr>
        <p:spPr/>
        <p:txBody>
          <a:bodyPr/>
          <a:lstStyle/>
          <a:p>
            <a:fld id="{7B134961-4B2C-A547-9A54-CB85DA02077E}" type="slidenum">
              <a:rPr lang="en-US" smtClean="0"/>
              <a:pPr/>
              <a:t>34</a:t>
            </a:fld>
            <a:endParaRPr lang="en-US"/>
          </a:p>
        </p:txBody>
      </p:sp>
    </p:spTree>
    <p:extLst>
      <p:ext uri="{BB962C8B-B14F-4D97-AF65-F5344CB8AC3E}">
        <p14:creationId xmlns:p14="http://schemas.microsoft.com/office/powerpoint/2010/main" val="4283973378"/>
      </p:ext>
    </p:extLst>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management using deltas</a:t>
            </a:r>
            <a:r>
              <a:rPr lang="en-GB" dirty="0"/>
              <a:t> </a:t>
            </a:r>
            <a:endParaRPr lang="en-US" dirty="0"/>
          </a:p>
        </p:txBody>
      </p:sp>
      <p:pic>
        <p:nvPicPr>
          <p:cNvPr id="4" name="Content Placeholder 3" descr="25.7 CodelineDeltas.eps"/>
          <p:cNvPicPr>
            <a:picLocks noGrp="1" noChangeAspect="1"/>
          </p:cNvPicPr>
          <p:nvPr>
            <p:ph idx="1"/>
          </p:nvPr>
        </p:nvPicPr>
        <p:blipFill>
          <a:blip r:embed="rId2"/>
          <a:srcRect t="-26411" b="-26411"/>
          <a:stretch>
            <a:fillRect/>
          </a:stretch>
        </p:blipFill>
        <p:spPr>
          <a:xfrm>
            <a:off x="1186828" y="1600201"/>
            <a:ext cx="6555339" cy="3605184"/>
          </a:xfrm>
        </p:spPr>
      </p:pic>
      <p:sp>
        <p:nvSpPr>
          <p:cNvPr id="6" name="Footer Placeholder 5"/>
          <p:cNvSpPr>
            <a:spLocks noGrp="1"/>
          </p:cNvSpPr>
          <p:nvPr>
            <p:ph type="ftr" sz="quarter" idx="11"/>
          </p:nvPr>
        </p:nvSpPr>
        <p:spPr/>
        <p:txBody>
          <a:bodyPr/>
          <a:lstStyle/>
          <a:p>
            <a:r>
              <a:rPr lang="en-US"/>
              <a:t>Chapter 25 Configuration management</a:t>
            </a:r>
          </a:p>
        </p:txBody>
      </p:sp>
      <p:sp>
        <p:nvSpPr>
          <p:cNvPr id="5" name="Slide Number Placeholder 4"/>
          <p:cNvSpPr>
            <a:spLocks noGrp="1"/>
          </p:cNvSpPr>
          <p:nvPr>
            <p:ph type="sldNum" sz="quarter" idx="12"/>
          </p:nvPr>
        </p:nvSpPr>
        <p:spPr/>
        <p:txBody>
          <a:bodyPr/>
          <a:lstStyle/>
          <a:p>
            <a:fld id="{7B134961-4B2C-A547-9A54-CB85DA02077E}" type="slidenum">
              <a:rPr lang="en-US" smtClean="0"/>
              <a:pPr/>
              <a:t>35</a:t>
            </a:fld>
            <a:endParaRPr lang="en-US"/>
          </a:p>
        </p:txBody>
      </p:sp>
      <p:sp>
        <p:nvSpPr>
          <p:cNvPr id="3" name="Date Placeholder 2"/>
          <p:cNvSpPr>
            <a:spLocks noGrp="1"/>
          </p:cNvSpPr>
          <p:nvPr>
            <p:ph type="dt" sz="half" idx="10"/>
          </p:nvPr>
        </p:nvSpPr>
        <p:spPr/>
        <p:txBody>
          <a:bodyPr/>
          <a:lstStyle/>
          <a:p>
            <a:r>
              <a:rPr lang="en-GB"/>
              <a:t>11/12/2014</a:t>
            </a:r>
            <a:endParaRPr lang="en-US"/>
          </a:p>
        </p:txBody>
      </p:sp>
    </p:spTree>
    <p:extLst>
      <p:ext uri="{BB962C8B-B14F-4D97-AF65-F5344CB8AC3E}">
        <p14:creationId xmlns:p14="http://schemas.microsoft.com/office/powerpoint/2010/main" val="678550362"/>
      </p:ext>
    </p:extLst>
  </p:cSld>
  <p:clrMapOvr>
    <a:masterClrMapping/>
  </p:clrMapOvr>
  <p:transition spd="med">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management in </a:t>
            </a:r>
            <a:r>
              <a:rPr lang="en-US" dirty="0">
                <a:solidFill>
                  <a:srgbClr val="FF0000"/>
                </a:solidFill>
              </a:rPr>
              <a:t>Git</a:t>
            </a:r>
          </a:p>
        </p:txBody>
      </p:sp>
      <p:sp>
        <p:nvSpPr>
          <p:cNvPr id="3" name="Content Placeholder 2"/>
          <p:cNvSpPr>
            <a:spLocks noGrp="1"/>
          </p:cNvSpPr>
          <p:nvPr>
            <p:ph idx="1"/>
          </p:nvPr>
        </p:nvSpPr>
        <p:spPr/>
        <p:txBody>
          <a:bodyPr/>
          <a:lstStyle/>
          <a:p>
            <a:r>
              <a:rPr lang="en-US" dirty="0"/>
              <a:t>As disk storage is now relatively cheap, Git uses an alternative, faster approach. </a:t>
            </a:r>
          </a:p>
          <a:p>
            <a:r>
              <a:rPr lang="en-US" dirty="0"/>
              <a:t>Git does not use deltas but applies a standard </a:t>
            </a:r>
            <a:r>
              <a:rPr lang="en-US" i="1" dirty="0"/>
              <a:t>compression algorithm </a:t>
            </a:r>
            <a:r>
              <a:rPr lang="en-US" dirty="0"/>
              <a:t>to stored files and their associated meta-information. </a:t>
            </a:r>
          </a:p>
          <a:p>
            <a:r>
              <a:rPr lang="en-US" dirty="0"/>
              <a:t>It does not store duplicate copies of files.  Retrieving a file simply involves decompressing it, with no need to apply a chain of operations. </a:t>
            </a:r>
          </a:p>
          <a:p>
            <a:r>
              <a:rPr lang="en-US" dirty="0"/>
              <a:t>Git also uses the notion of </a:t>
            </a:r>
            <a:r>
              <a:rPr lang="en-US" dirty="0">
                <a:hlinkClick r:id="rId2"/>
              </a:rPr>
              <a:t>packfiles</a:t>
            </a:r>
            <a:r>
              <a:rPr lang="en-US" dirty="0"/>
              <a:t> where several smaller files are combined into an indexed single file. </a:t>
            </a:r>
          </a:p>
        </p:txBody>
      </p:sp>
      <p:sp>
        <p:nvSpPr>
          <p:cNvPr id="4" name="Date Placeholder 3"/>
          <p:cNvSpPr>
            <a:spLocks noGrp="1"/>
          </p:cNvSpPr>
          <p:nvPr>
            <p:ph type="dt" sz="half" idx="10"/>
          </p:nvPr>
        </p:nvSpPr>
        <p:spPr/>
        <p:txBody>
          <a:bodyPr/>
          <a:lstStyle/>
          <a:p>
            <a:r>
              <a:rPr lang="en-GB"/>
              <a:t>11/12/2014</a:t>
            </a:r>
            <a:endParaRPr lang="en-US"/>
          </a:p>
        </p:txBody>
      </p:sp>
      <p:sp>
        <p:nvSpPr>
          <p:cNvPr id="5" name="Footer Placeholder 4"/>
          <p:cNvSpPr>
            <a:spLocks noGrp="1"/>
          </p:cNvSpPr>
          <p:nvPr>
            <p:ph type="ftr" sz="quarter" idx="11"/>
          </p:nvPr>
        </p:nvSpPr>
        <p:spPr/>
        <p:txBody>
          <a:bodyPr/>
          <a:lstStyle/>
          <a:p>
            <a:r>
              <a:rPr lang="en-US"/>
              <a:t>Chapter 25 Configuration management</a:t>
            </a:r>
          </a:p>
        </p:txBody>
      </p:sp>
      <p:sp>
        <p:nvSpPr>
          <p:cNvPr id="6" name="Slide Number Placeholder 5"/>
          <p:cNvSpPr>
            <a:spLocks noGrp="1"/>
          </p:cNvSpPr>
          <p:nvPr>
            <p:ph type="sldNum" sz="quarter" idx="12"/>
          </p:nvPr>
        </p:nvSpPr>
        <p:spPr/>
        <p:txBody>
          <a:bodyPr/>
          <a:lstStyle/>
          <a:p>
            <a:fld id="{7B134961-4B2C-A547-9A54-CB85DA02077E}" type="slidenum">
              <a:rPr lang="en-US" smtClean="0"/>
              <a:pPr/>
              <a:t>36</a:t>
            </a:fld>
            <a:endParaRPr lang="en-US"/>
          </a:p>
        </p:txBody>
      </p:sp>
      <p:sp>
        <p:nvSpPr>
          <p:cNvPr id="7" name="TextBox 6">
            <a:extLst>
              <a:ext uri="{FF2B5EF4-FFF2-40B4-BE49-F238E27FC236}">
                <a16:creationId xmlns:a16="http://schemas.microsoft.com/office/drawing/2014/main" id="{123249C4-59BC-684B-A59D-39BD3EB0463B}"/>
              </a:ext>
            </a:extLst>
          </p:cNvPr>
          <p:cNvSpPr txBox="1"/>
          <p:nvPr/>
        </p:nvSpPr>
        <p:spPr>
          <a:xfrm>
            <a:off x="308225" y="6126163"/>
            <a:ext cx="417102" cy="369332"/>
          </a:xfrm>
          <a:prstGeom prst="rect">
            <a:avLst/>
          </a:prstGeom>
          <a:noFill/>
        </p:spPr>
        <p:txBody>
          <a:bodyPr wrap="none" rtlCol="0">
            <a:spAutoFit/>
          </a:bodyPr>
          <a:lstStyle/>
          <a:p>
            <a:r>
              <a:rPr lang="en-US">
                <a:solidFill>
                  <a:srgbClr val="FF0000"/>
                </a:solidFill>
              </a:rPr>
              <a:t>*1</a:t>
            </a:r>
          </a:p>
        </p:txBody>
      </p:sp>
    </p:spTree>
    <p:extLst>
      <p:ext uri="{BB962C8B-B14F-4D97-AF65-F5344CB8AC3E}">
        <p14:creationId xmlns:p14="http://schemas.microsoft.com/office/powerpoint/2010/main" val="1817690896"/>
      </p:ext>
    </p:extLst>
  </p:cSld>
  <p:clrMapOvr>
    <a:masterClrMapping/>
  </p:clrMapOvr>
  <p:transition spd="med">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83942"/>
            <a:ext cx="8229600" cy="1143000"/>
          </a:xfrm>
        </p:spPr>
        <p:txBody>
          <a:bodyPr/>
          <a:lstStyle/>
          <a:p>
            <a:pPr algn="ctr"/>
            <a:r>
              <a:rPr lang="en-US" dirty="0">
                <a:solidFill>
                  <a:srgbClr val="FF0000"/>
                </a:solidFill>
              </a:rPr>
              <a:t>System building</a:t>
            </a:r>
          </a:p>
        </p:txBody>
      </p:sp>
      <p:sp>
        <p:nvSpPr>
          <p:cNvPr id="4" name="Footer Placeholder 3"/>
          <p:cNvSpPr>
            <a:spLocks noGrp="1"/>
          </p:cNvSpPr>
          <p:nvPr>
            <p:ph type="ftr" sz="quarter" idx="11"/>
          </p:nvPr>
        </p:nvSpPr>
        <p:spPr/>
        <p:txBody>
          <a:bodyPr/>
          <a:lstStyle/>
          <a:p>
            <a:r>
              <a:rPr lang="en-US"/>
              <a:t>Chapter 25 Configuration management</a:t>
            </a:r>
          </a:p>
        </p:txBody>
      </p:sp>
      <p:sp>
        <p:nvSpPr>
          <p:cNvPr id="5" name="Slide Number Placeholder 4"/>
          <p:cNvSpPr>
            <a:spLocks noGrp="1"/>
          </p:cNvSpPr>
          <p:nvPr>
            <p:ph type="sldNum" sz="quarter" idx="12"/>
          </p:nvPr>
        </p:nvSpPr>
        <p:spPr/>
        <p:txBody>
          <a:bodyPr/>
          <a:lstStyle/>
          <a:p>
            <a:fld id="{7B134961-4B2C-A547-9A54-CB85DA02077E}" type="slidenum">
              <a:rPr lang="en-US" smtClean="0"/>
              <a:pPr/>
              <a:t>37</a:t>
            </a:fld>
            <a:endParaRPr lang="en-US"/>
          </a:p>
        </p:txBody>
      </p:sp>
      <p:sp>
        <p:nvSpPr>
          <p:cNvPr id="6" name="Date Placeholder 5"/>
          <p:cNvSpPr>
            <a:spLocks noGrp="1"/>
          </p:cNvSpPr>
          <p:nvPr>
            <p:ph type="dt" sz="half" idx="10"/>
          </p:nvPr>
        </p:nvSpPr>
        <p:spPr/>
        <p:txBody>
          <a:bodyPr/>
          <a:lstStyle/>
          <a:p>
            <a:r>
              <a:rPr lang="en-GB"/>
              <a:t>11/12/2014</a:t>
            </a:r>
            <a:endParaRPr lang="en-US"/>
          </a:p>
        </p:txBody>
      </p:sp>
    </p:spTree>
    <p:extLst>
      <p:ext uri="{BB962C8B-B14F-4D97-AF65-F5344CB8AC3E}">
        <p14:creationId xmlns:p14="http://schemas.microsoft.com/office/powerpoint/2010/main" val="3859138832"/>
      </p:ext>
    </p:extLst>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building</a:t>
            </a:r>
          </a:p>
        </p:txBody>
      </p:sp>
      <p:sp>
        <p:nvSpPr>
          <p:cNvPr id="3" name="Content Placeholder 2"/>
          <p:cNvSpPr>
            <a:spLocks noGrp="1"/>
          </p:cNvSpPr>
          <p:nvPr>
            <p:ph idx="1"/>
          </p:nvPr>
        </p:nvSpPr>
        <p:spPr/>
        <p:txBody>
          <a:bodyPr/>
          <a:lstStyle/>
          <a:p>
            <a:r>
              <a:rPr lang="en-US" dirty="0">
                <a:solidFill>
                  <a:schemeClr val="tx1"/>
                </a:solidFill>
              </a:rPr>
              <a:t>System building </a:t>
            </a:r>
            <a:r>
              <a:rPr lang="en-US" dirty="0"/>
              <a:t>is the process of </a:t>
            </a:r>
            <a:r>
              <a:rPr lang="en-US" dirty="0">
                <a:solidFill>
                  <a:srgbClr val="FF0000"/>
                </a:solidFill>
              </a:rPr>
              <a:t>creating a complete, executable system</a:t>
            </a:r>
            <a:r>
              <a:rPr lang="en-US" dirty="0"/>
              <a:t> by compiling and linking the system components, external libraries, configuration files, etc.</a:t>
            </a:r>
          </a:p>
          <a:p>
            <a:r>
              <a:rPr lang="en-US" dirty="0"/>
              <a:t>System building tools and version management tools must communicate since the build process involves </a:t>
            </a:r>
            <a:r>
              <a:rPr lang="en-US" dirty="0">
                <a:solidFill>
                  <a:srgbClr val="FF0000"/>
                </a:solidFill>
              </a:rPr>
              <a:t>checking out </a:t>
            </a:r>
            <a:r>
              <a:rPr lang="en-US" dirty="0"/>
              <a:t>component versions from the repository managed by the version management system. </a:t>
            </a:r>
          </a:p>
          <a:p>
            <a:r>
              <a:rPr lang="en-US" dirty="0"/>
              <a:t>The </a:t>
            </a:r>
            <a:r>
              <a:rPr lang="en-US" dirty="0">
                <a:solidFill>
                  <a:srgbClr val="FF0000"/>
                </a:solidFill>
              </a:rPr>
              <a:t>configuration description </a:t>
            </a:r>
            <a:r>
              <a:rPr lang="en-US" dirty="0"/>
              <a:t>used to identify a baseline is also used by the system building tool.</a:t>
            </a:r>
            <a:r>
              <a:rPr lang="en-GB" dirty="0"/>
              <a:t> </a:t>
            </a:r>
            <a:endParaRPr lang="en-US" dirty="0"/>
          </a:p>
        </p:txBody>
      </p:sp>
      <p:sp>
        <p:nvSpPr>
          <p:cNvPr id="5" name="Footer Placeholder 4"/>
          <p:cNvSpPr>
            <a:spLocks noGrp="1"/>
          </p:cNvSpPr>
          <p:nvPr>
            <p:ph type="ftr" sz="quarter" idx="11"/>
          </p:nvPr>
        </p:nvSpPr>
        <p:spPr/>
        <p:txBody>
          <a:bodyPr/>
          <a:lstStyle/>
          <a:p>
            <a:r>
              <a:rPr lang="en-US"/>
              <a:t>Chapter 25 Configuration management</a:t>
            </a:r>
          </a:p>
        </p:txBody>
      </p:sp>
      <p:sp>
        <p:nvSpPr>
          <p:cNvPr id="4" name="Slide Number Placeholder 3"/>
          <p:cNvSpPr>
            <a:spLocks noGrp="1"/>
          </p:cNvSpPr>
          <p:nvPr>
            <p:ph type="sldNum" sz="quarter" idx="12"/>
          </p:nvPr>
        </p:nvSpPr>
        <p:spPr/>
        <p:txBody>
          <a:bodyPr/>
          <a:lstStyle/>
          <a:p>
            <a:fld id="{7B134961-4B2C-A547-9A54-CB85DA02077E}" type="slidenum">
              <a:rPr lang="en-US" smtClean="0"/>
              <a:pPr/>
              <a:t>38</a:t>
            </a:fld>
            <a:endParaRPr lang="en-US"/>
          </a:p>
        </p:txBody>
      </p:sp>
      <p:sp>
        <p:nvSpPr>
          <p:cNvPr id="6" name="Date Placeholder 5"/>
          <p:cNvSpPr>
            <a:spLocks noGrp="1"/>
          </p:cNvSpPr>
          <p:nvPr>
            <p:ph type="dt" sz="half" idx="10"/>
          </p:nvPr>
        </p:nvSpPr>
        <p:spPr/>
        <p:txBody>
          <a:bodyPr/>
          <a:lstStyle/>
          <a:p>
            <a:r>
              <a:rPr lang="en-GB"/>
              <a:t>11/12/2014</a:t>
            </a:r>
            <a:endParaRPr lang="en-US"/>
          </a:p>
        </p:txBody>
      </p:sp>
    </p:spTree>
  </p:cSld>
  <p:clrMapOvr>
    <a:masterClrMapping/>
  </p:clrMapOvr>
  <p:transition spd="med">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Build platforms</a:t>
            </a:r>
          </a:p>
        </p:txBody>
      </p:sp>
      <p:sp>
        <p:nvSpPr>
          <p:cNvPr id="3" name="Content Placeholder 2"/>
          <p:cNvSpPr>
            <a:spLocks noGrp="1"/>
          </p:cNvSpPr>
          <p:nvPr>
            <p:ph idx="1"/>
          </p:nvPr>
        </p:nvSpPr>
        <p:spPr/>
        <p:txBody>
          <a:bodyPr/>
          <a:lstStyle/>
          <a:p>
            <a:r>
              <a:rPr lang="en-US" dirty="0"/>
              <a:t>The </a:t>
            </a:r>
            <a:r>
              <a:rPr lang="en-US" dirty="0">
                <a:solidFill>
                  <a:srgbClr val="FF0000"/>
                </a:solidFill>
              </a:rPr>
              <a:t>development system</a:t>
            </a:r>
            <a:r>
              <a:rPr lang="en-US" dirty="0"/>
              <a:t>, which includes development tools such as compilers, source code editors, IDEs, etc.</a:t>
            </a:r>
          </a:p>
          <a:p>
            <a:pPr lvl="1"/>
            <a:r>
              <a:rPr lang="en-US" dirty="0"/>
              <a:t>Developers check out code from the version management system into a private workspace before making changes to the code. </a:t>
            </a:r>
            <a:endParaRPr lang="en-GB" dirty="0"/>
          </a:p>
          <a:p>
            <a:r>
              <a:rPr lang="en-US" dirty="0"/>
              <a:t>The </a:t>
            </a:r>
            <a:r>
              <a:rPr lang="en-US" dirty="0">
                <a:solidFill>
                  <a:srgbClr val="FF0000"/>
                </a:solidFill>
              </a:rPr>
              <a:t>build server</a:t>
            </a:r>
            <a:r>
              <a:rPr lang="en-US" dirty="0"/>
              <a:t>, which is used to build definitive, executable versions of the software system. </a:t>
            </a:r>
          </a:p>
          <a:p>
            <a:pPr lvl="1"/>
            <a:r>
              <a:rPr lang="en-US" dirty="0"/>
              <a:t>Developers check-in code to the version management system before it is built. The system build may rely on external libraries that are not included in the version management system.</a:t>
            </a:r>
            <a:r>
              <a:rPr lang="en-GB" dirty="0"/>
              <a:t> </a:t>
            </a:r>
          </a:p>
          <a:p>
            <a:r>
              <a:rPr lang="en-US" dirty="0"/>
              <a:t>The </a:t>
            </a:r>
            <a:r>
              <a:rPr lang="en-US" dirty="0">
                <a:solidFill>
                  <a:srgbClr val="FF0000"/>
                </a:solidFill>
              </a:rPr>
              <a:t>target environment</a:t>
            </a:r>
            <a:r>
              <a:rPr lang="en-US" dirty="0"/>
              <a:t>, which is the platform on which the software system will execute, e.g. a cell phone. </a:t>
            </a:r>
          </a:p>
        </p:txBody>
      </p:sp>
      <p:sp>
        <p:nvSpPr>
          <p:cNvPr id="5" name="Footer Placeholder 4"/>
          <p:cNvSpPr>
            <a:spLocks noGrp="1"/>
          </p:cNvSpPr>
          <p:nvPr>
            <p:ph type="ftr" sz="quarter" idx="11"/>
          </p:nvPr>
        </p:nvSpPr>
        <p:spPr/>
        <p:txBody>
          <a:bodyPr/>
          <a:lstStyle/>
          <a:p>
            <a:r>
              <a:rPr lang="en-US"/>
              <a:t>Chapter 25 Configuration management</a:t>
            </a:r>
          </a:p>
        </p:txBody>
      </p:sp>
      <p:sp>
        <p:nvSpPr>
          <p:cNvPr id="4" name="Slide Number Placeholder 3"/>
          <p:cNvSpPr>
            <a:spLocks noGrp="1"/>
          </p:cNvSpPr>
          <p:nvPr>
            <p:ph type="sldNum" sz="quarter" idx="12"/>
          </p:nvPr>
        </p:nvSpPr>
        <p:spPr/>
        <p:txBody>
          <a:bodyPr/>
          <a:lstStyle/>
          <a:p>
            <a:fld id="{7B134961-4B2C-A547-9A54-CB85DA02077E}" type="slidenum">
              <a:rPr lang="en-US" smtClean="0"/>
              <a:pPr/>
              <a:t>39</a:t>
            </a:fld>
            <a:endParaRPr lang="en-US"/>
          </a:p>
        </p:txBody>
      </p:sp>
      <p:sp>
        <p:nvSpPr>
          <p:cNvPr id="6" name="Date Placeholder 5"/>
          <p:cNvSpPr>
            <a:spLocks noGrp="1"/>
          </p:cNvSpPr>
          <p:nvPr>
            <p:ph type="dt" sz="half" idx="10"/>
          </p:nvPr>
        </p:nvSpPr>
        <p:spPr/>
        <p:txBody>
          <a:bodyPr/>
          <a:lstStyle/>
          <a:p>
            <a:r>
              <a:rPr lang="en-GB"/>
              <a:t>11/12/2014</a:t>
            </a:r>
            <a:endParaRPr lang="en-US"/>
          </a:p>
        </p:txBody>
      </p:sp>
    </p:spTree>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Configuration management activities</a:t>
            </a:r>
            <a:r>
              <a:rPr lang="en-GB" dirty="0">
                <a:solidFill>
                  <a:srgbClr val="FF0000"/>
                </a:solidFill>
              </a:rPr>
              <a:t> </a:t>
            </a:r>
            <a:endParaRPr lang="en-US" dirty="0">
              <a:solidFill>
                <a:srgbClr val="FF0000"/>
              </a:solidFill>
            </a:endParaRPr>
          </a:p>
        </p:txBody>
      </p:sp>
      <p:sp>
        <p:nvSpPr>
          <p:cNvPr id="3" name="Content Placeholder 2"/>
          <p:cNvSpPr>
            <a:spLocks noGrp="1"/>
          </p:cNvSpPr>
          <p:nvPr>
            <p:ph idx="1"/>
          </p:nvPr>
        </p:nvSpPr>
        <p:spPr>
          <a:xfrm>
            <a:off x="457200" y="1489754"/>
            <a:ext cx="8229600" cy="4866596"/>
          </a:xfrm>
        </p:spPr>
        <p:txBody>
          <a:bodyPr/>
          <a:lstStyle/>
          <a:p>
            <a:r>
              <a:rPr lang="en-US" sz="2000" dirty="0"/>
              <a:t>Version management</a:t>
            </a:r>
          </a:p>
          <a:p>
            <a:pPr lvl="1"/>
            <a:r>
              <a:rPr lang="en-US" sz="1800" dirty="0"/>
              <a:t>Keeping track of the multiple versions of system components and ensuring that changes made to components by different developers do not interfere with each other. </a:t>
            </a:r>
            <a:endParaRPr lang="en-GB" sz="1800" dirty="0"/>
          </a:p>
          <a:p>
            <a:r>
              <a:rPr lang="en-US" sz="2000" dirty="0"/>
              <a:t>System building </a:t>
            </a:r>
          </a:p>
          <a:p>
            <a:pPr lvl="1"/>
            <a:r>
              <a:rPr lang="en-US" sz="1800" dirty="0"/>
              <a:t>The process of assembling program components, data and libraries, then compiling these to create an executable system.</a:t>
            </a:r>
          </a:p>
          <a:p>
            <a:r>
              <a:rPr lang="en-US" sz="2000" dirty="0"/>
              <a:t>Change management </a:t>
            </a:r>
          </a:p>
          <a:p>
            <a:pPr lvl="1"/>
            <a:r>
              <a:rPr lang="en-US" sz="1800" dirty="0"/>
              <a:t>Keeping track of requests for changes to the software from customers and developers, working out the costs and impact of changes, and deciding if the changes should be implemented.</a:t>
            </a:r>
            <a:endParaRPr lang="en-GB" sz="1800" dirty="0"/>
          </a:p>
          <a:p>
            <a:r>
              <a:rPr lang="en-US" sz="2000" dirty="0"/>
              <a:t>Release management </a:t>
            </a:r>
          </a:p>
          <a:p>
            <a:pPr lvl="1"/>
            <a:r>
              <a:rPr lang="en-US" sz="1800" dirty="0"/>
              <a:t>Preparing software for external release and keeping track of the system versions that have been released for customer use.</a:t>
            </a:r>
            <a:endParaRPr lang="en-GB" sz="1800" dirty="0"/>
          </a:p>
          <a:p>
            <a:endParaRPr lang="en-US" dirty="0"/>
          </a:p>
        </p:txBody>
      </p:sp>
      <p:sp>
        <p:nvSpPr>
          <p:cNvPr id="5" name="Footer Placeholder 4"/>
          <p:cNvSpPr>
            <a:spLocks noGrp="1"/>
          </p:cNvSpPr>
          <p:nvPr>
            <p:ph type="ftr" sz="quarter" idx="11"/>
          </p:nvPr>
        </p:nvSpPr>
        <p:spPr/>
        <p:txBody>
          <a:bodyPr/>
          <a:lstStyle/>
          <a:p>
            <a:r>
              <a:rPr lang="en-US"/>
              <a:t>Chapter 25 Configuration management</a:t>
            </a:r>
          </a:p>
        </p:txBody>
      </p:sp>
      <p:sp>
        <p:nvSpPr>
          <p:cNvPr id="4" name="Slide Number Placeholder 3"/>
          <p:cNvSpPr>
            <a:spLocks noGrp="1"/>
          </p:cNvSpPr>
          <p:nvPr>
            <p:ph type="sldNum" sz="quarter" idx="12"/>
          </p:nvPr>
        </p:nvSpPr>
        <p:spPr/>
        <p:txBody>
          <a:bodyPr/>
          <a:lstStyle/>
          <a:p>
            <a:fld id="{7B134961-4B2C-A547-9A54-CB85DA02077E}" type="slidenum">
              <a:rPr lang="en-US" smtClean="0"/>
              <a:pPr/>
              <a:t>4</a:t>
            </a:fld>
            <a:endParaRPr lang="en-US"/>
          </a:p>
        </p:txBody>
      </p:sp>
      <p:sp>
        <p:nvSpPr>
          <p:cNvPr id="6" name="Date Placeholder 5"/>
          <p:cNvSpPr>
            <a:spLocks noGrp="1"/>
          </p:cNvSpPr>
          <p:nvPr>
            <p:ph type="dt" sz="half" idx="10"/>
          </p:nvPr>
        </p:nvSpPr>
        <p:spPr/>
        <p:txBody>
          <a:bodyPr/>
          <a:lstStyle/>
          <a:p>
            <a:r>
              <a:rPr lang="en-GB"/>
              <a:t>11/12/2014</a:t>
            </a:r>
            <a:endParaRPr lang="en-US"/>
          </a:p>
        </p:txBody>
      </p:sp>
    </p:spTree>
  </p:cSld>
  <p:clrMapOvr>
    <a:masterClrMapping/>
  </p:clrMapOvr>
  <p:transition spd="med">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Development, build, and target platforms</a:t>
            </a:r>
            <a:r>
              <a:rPr lang="en-GB" dirty="0">
                <a:solidFill>
                  <a:srgbClr val="FF0000"/>
                </a:solidFill>
              </a:rPr>
              <a:t> </a:t>
            </a:r>
            <a:endParaRPr lang="en-US" dirty="0">
              <a:solidFill>
                <a:srgbClr val="FF0000"/>
              </a:solidFill>
            </a:endParaRPr>
          </a:p>
        </p:txBody>
      </p:sp>
      <p:pic>
        <p:nvPicPr>
          <p:cNvPr id="4" name="Content Placeholder 3" descr="25.10 Build Environment.eps"/>
          <p:cNvPicPr>
            <a:picLocks noGrp="1" noChangeAspect="1"/>
          </p:cNvPicPr>
          <p:nvPr>
            <p:ph idx="1"/>
          </p:nvPr>
        </p:nvPicPr>
        <p:blipFill>
          <a:blip r:embed="rId2"/>
          <a:srcRect t="-5771" b="-5771"/>
          <a:stretch>
            <a:fillRect/>
          </a:stretch>
        </p:blipFill>
        <p:spPr>
          <a:xfrm>
            <a:off x="1226772" y="2047247"/>
            <a:ext cx="6690456" cy="3679493"/>
          </a:xfrm>
        </p:spPr>
      </p:pic>
      <p:sp>
        <p:nvSpPr>
          <p:cNvPr id="6" name="Footer Placeholder 5"/>
          <p:cNvSpPr>
            <a:spLocks noGrp="1"/>
          </p:cNvSpPr>
          <p:nvPr>
            <p:ph type="ftr" sz="quarter" idx="11"/>
          </p:nvPr>
        </p:nvSpPr>
        <p:spPr/>
        <p:txBody>
          <a:bodyPr/>
          <a:lstStyle/>
          <a:p>
            <a:r>
              <a:rPr lang="en-US"/>
              <a:t>Chapter 25 Configuration management</a:t>
            </a:r>
          </a:p>
        </p:txBody>
      </p:sp>
      <p:sp>
        <p:nvSpPr>
          <p:cNvPr id="5" name="Slide Number Placeholder 4"/>
          <p:cNvSpPr>
            <a:spLocks noGrp="1"/>
          </p:cNvSpPr>
          <p:nvPr>
            <p:ph type="sldNum" sz="quarter" idx="12"/>
          </p:nvPr>
        </p:nvSpPr>
        <p:spPr/>
        <p:txBody>
          <a:bodyPr/>
          <a:lstStyle/>
          <a:p>
            <a:fld id="{7B134961-4B2C-A547-9A54-CB85DA02077E}" type="slidenum">
              <a:rPr lang="en-US" smtClean="0"/>
              <a:pPr/>
              <a:t>40</a:t>
            </a:fld>
            <a:endParaRPr lang="en-US"/>
          </a:p>
        </p:txBody>
      </p:sp>
      <p:sp>
        <p:nvSpPr>
          <p:cNvPr id="3" name="Date Placeholder 2"/>
          <p:cNvSpPr>
            <a:spLocks noGrp="1"/>
          </p:cNvSpPr>
          <p:nvPr>
            <p:ph type="dt" sz="half" idx="10"/>
          </p:nvPr>
        </p:nvSpPr>
        <p:spPr/>
        <p:txBody>
          <a:bodyPr/>
          <a:lstStyle/>
          <a:p>
            <a:r>
              <a:rPr lang="en-GB"/>
              <a:t>11/12/2014</a:t>
            </a:r>
            <a:endParaRPr lang="en-US"/>
          </a:p>
        </p:txBody>
      </p:sp>
    </p:spTree>
    <p:extLst>
      <p:ext uri="{BB962C8B-B14F-4D97-AF65-F5344CB8AC3E}">
        <p14:creationId xmlns:p14="http://schemas.microsoft.com/office/powerpoint/2010/main" val="3711223071"/>
      </p:ext>
    </p:extLst>
  </p:cSld>
  <p:clrMapOvr>
    <a:masterClrMapping/>
  </p:clrMapOvr>
  <p:transition spd="med">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building</a:t>
            </a:r>
            <a:r>
              <a:rPr lang="en-GB" dirty="0"/>
              <a:t> </a:t>
            </a:r>
            <a:endParaRPr lang="en-US" dirty="0"/>
          </a:p>
        </p:txBody>
      </p:sp>
      <p:pic>
        <p:nvPicPr>
          <p:cNvPr id="4" name="Content Placeholder 3" descr="25.11 SystemBuilding.eps"/>
          <p:cNvPicPr>
            <a:picLocks noGrp="1" noChangeAspect="1"/>
          </p:cNvPicPr>
          <p:nvPr>
            <p:ph idx="1"/>
          </p:nvPr>
        </p:nvPicPr>
        <p:blipFill>
          <a:blip r:embed="rId2"/>
          <a:srcRect t="-7679" b="-7679"/>
          <a:stretch>
            <a:fillRect/>
          </a:stretch>
        </p:blipFill>
        <p:spPr>
          <a:xfrm>
            <a:off x="1348377" y="2114125"/>
            <a:ext cx="6447246" cy="3545737"/>
          </a:xfrm>
        </p:spPr>
      </p:pic>
      <p:sp>
        <p:nvSpPr>
          <p:cNvPr id="6" name="Footer Placeholder 5"/>
          <p:cNvSpPr>
            <a:spLocks noGrp="1"/>
          </p:cNvSpPr>
          <p:nvPr>
            <p:ph type="ftr" sz="quarter" idx="11"/>
          </p:nvPr>
        </p:nvSpPr>
        <p:spPr/>
        <p:txBody>
          <a:bodyPr/>
          <a:lstStyle/>
          <a:p>
            <a:r>
              <a:rPr lang="en-US"/>
              <a:t>Chapter 25 Configuration management</a:t>
            </a:r>
          </a:p>
        </p:txBody>
      </p:sp>
      <p:sp>
        <p:nvSpPr>
          <p:cNvPr id="5" name="Slide Number Placeholder 4"/>
          <p:cNvSpPr>
            <a:spLocks noGrp="1"/>
          </p:cNvSpPr>
          <p:nvPr>
            <p:ph type="sldNum" sz="quarter" idx="12"/>
          </p:nvPr>
        </p:nvSpPr>
        <p:spPr/>
        <p:txBody>
          <a:bodyPr/>
          <a:lstStyle/>
          <a:p>
            <a:fld id="{7B134961-4B2C-A547-9A54-CB85DA02077E}" type="slidenum">
              <a:rPr lang="en-US" smtClean="0"/>
              <a:pPr/>
              <a:t>41</a:t>
            </a:fld>
            <a:endParaRPr lang="en-US"/>
          </a:p>
        </p:txBody>
      </p:sp>
      <p:sp>
        <p:nvSpPr>
          <p:cNvPr id="3" name="Date Placeholder 2"/>
          <p:cNvSpPr>
            <a:spLocks noGrp="1"/>
          </p:cNvSpPr>
          <p:nvPr>
            <p:ph type="dt" sz="half" idx="10"/>
          </p:nvPr>
        </p:nvSpPr>
        <p:spPr/>
        <p:txBody>
          <a:bodyPr/>
          <a:lstStyle/>
          <a:p>
            <a:r>
              <a:rPr lang="en-GB"/>
              <a:t>11/12/2014</a:t>
            </a:r>
            <a:endParaRPr lang="en-US"/>
          </a:p>
        </p:txBody>
      </p:sp>
    </p:spTree>
  </p:cSld>
  <p:clrMapOvr>
    <a:masterClrMapping/>
  </p:clrMapOvr>
  <p:transition spd="med">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system functionality</a:t>
            </a:r>
          </a:p>
        </p:txBody>
      </p:sp>
      <p:sp>
        <p:nvSpPr>
          <p:cNvPr id="3" name="Content Placeholder 2"/>
          <p:cNvSpPr>
            <a:spLocks noGrp="1"/>
          </p:cNvSpPr>
          <p:nvPr>
            <p:ph idx="1"/>
          </p:nvPr>
        </p:nvSpPr>
        <p:spPr/>
        <p:txBody>
          <a:bodyPr/>
          <a:lstStyle/>
          <a:p>
            <a:r>
              <a:rPr lang="en-US" dirty="0"/>
              <a:t>Build script generation</a:t>
            </a:r>
            <a:endParaRPr lang="en-GB" dirty="0"/>
          </a:p>
          <a:p>
            <a:r>
              <a:rPr lang="en-US" dirty="0"/>
              <a:t>Version management system integration</a:t>
            </a:r>
            <a:endParaRPr lang="en-GB" dirty="0"/>
          </a:p>
          <a:p>
            <a:r>
              <a:rPr lang="en-US" dirty="0"/>
              <a:t>Minimal re-compilation</a:t>
            </a:r>
            <a:endParaRPr lang="en-GB" dirty="0"/>
          </a:p>
          <a:p>
            <a:r>
              <a:rPr lang="en-US" dirty="0"/>
              <a:t>Executable system creation</a:t>
            </a:r>
            <a:endParaRPr lang="en-GB" dirty="0"/>
          </a:p>
          <a:p>
            <a:r>
              <a:rPr lang="en-US" dirty="0"/>
              <a:t>Test automation</a:t>
            </a:r>
            <a:endParaRPr lang="en-GB" dirty="0"/>
          </a:p>
          <a:p>
            <a:r>
              <a:rPr lang="en-US" dirty="0"/>
              <a:t>Reporting</a:t>
            </a:r>
            <a:endParaRPr lang="en-GB" dirty="0"/>
          </a:p>
          <a:p>
            <a:r>
              <a:rPr lang="en-US" dirty="0"/>
              <a:t>Documentation generation</a:t>
            </a:r>
            <a:endParaRPr lang="en-GB" dirty="0"/>
          </a:p>
          <a:p>
            <a:endParaRPr lang="en-US" dirty="0"/>
          </a:p>
        </p:txBody>
      </p:sp>
      <p:sp>
        <p:nvSpPr>
          <p:cNvPr id="5" name="Footer Placeholder 4"/>
          <p:cNvSpPr>
            <a:spLocks noGrp="1"/>
          </p:cNvSpPr>
          <p:nvPr>
            <p:ph type="ftr" sz="quarter" idx="11"/>
          </p:nvPr>
        </p:nvSpPr>
        <p:spPr/>
        <p:txBody>
          <a:bodyPr/>
          <a:lstStyle/>
          <a:p>
            <a:r>
              <a:rPr lang="en-US"/>
              <a:t>Chapter 25 Configuration management</a:t>
            </a:r>
          </a:p>
        </p:txBody>
      </p:sp>
      <p:sp>
        <p:nvSpPr>
          <p:cNvPr id="4" name="Slide Number Placeholder 3"/>
          <p:cNvSpPr>
            <a:spLocks noGrp="1"/>
          </p:cNvSpPr>
          <p:nvPr>
            <p:ph type="sldNum" sz="quarter" idx="12"/>
          </p:nvPr>
        </p:nvSpPr>
        <p:spPr/>
        <p:txBody>
          <a:bodyPr/>
          <a:lstStyle/>
          <a:p>
            <a:fld id="{7B134961-4B2C-A547-9A54-CB85DA02077E}" type="slidenum">
              <a:rPr lang="en-US" smtClean="0"/>
              <a:pPr/>
              <a:t>42</a:t>
            </a:fld>
            <a:endParaRPr lang="en-US"/>
          </a:p>
        </p:txBody>
      </p:sp>
      <p:sp>
        <p:nvSpPr>
          <p:cNvPr id="6" name="Date Placeholder 5"/>
          <p:cNvSpPr>
            <a:spLocks noGrp="1"/>
          </p:cNvSpPr>
          <p:nvPr>
            <p:ph type="dt" sz="half" idx="10"/>
          </p:nvPr>
        </p:nvSpPr>
        <p:spPr/>
        <p:txBody>
          <a:bodyPr/>
          <a:lstStyle/>
          <a:p>
            <a:r>
              <a:rPr lang="en-GB"/>
              <a:t>11/12/2014</a:t>
            </a:r>
            <a:endParaRPr lang="en-US"/>
          </a:p>
        </p:txBody>
      </p:sp>
    </p:spTree>
  </p:cSld>
  <p:clrMapOvr>
    <a:masterClrMapping/>
  </p:clrMapOvr>
  <p:transition spd="med">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Agile building process</a:t>
            </a:r>
          </a:p>
        </p:txBody>
      </p:sp>
      <p:sp>
        <p:nvSpPr>
          <p:cNvPr id="3" name="Content Placeholder 2"/>
          <p:cNvSpPr>
            <a:spLocks noGrp="1"/>
          </p:cNvSpPr>
          <p:nvPr>
            <p:ph idx="1"/>
          </p:nvPr>
        </p:nvSpPr>
        <p:spPr/>
        <p:txBody>
          <a:bodyPr/>
          <a:lstStyle/>
          <a:p>
            <a:pPr marL="457200" indent="-457200">
              <a:buFont typeface="+mj-lt"/>
              <a:buAutoNum type="arabicPeriod"/>
            </a:pPr>
            <a:r>
              <a:rPr lang="en-US" dirty="0"/>
              <a:t>Check out the mainline system from the version management system into the developer’s private workspace.</a:t>
            </a:r>
            <a:endParaRPr lang="en-GB" dirty="0"/>
          </a:p>
          <a:p>
            <a:pPr marL="457200" indent="-457200">
              <a:buFont typeface="+mj-lt"/>
              <a:buAutoNum type="arabicPeriod"/>
            </a:pPr>
            <a:r>
              <a:rPr lang="en-US" dirty="0"/>
              <a:t>Build the system and run automated tests to ensure that the built system passes all tests. If not, the build is broken and you should inform whoever checked in the last baseline system. They are responsible for repairing the problem.</a:t>
            </a:r>
            <a:endParaRPr lang="en-GB" dirty="0"/>
          </a:p>
          <a:p>
            <a:pPr marL="457200" indent="-457200">
              <a:buFont typeface="+mj-lt"/>
              <a:buAutoNum type="arabicPeriod"/>
            </a:pPr>
            <a:r>
              <a:rPr lang="en-US" dirty="0"/>
              <a:t>Make your changes to the system components.</a:t>
            </a:r>
            <a:endParaRPr lang="en-GB" dirty="0"/>
          </a:p>
          <a:p>
            <a:pPr marL="457200" indent="-457200">
              <a:buFont typeface="+mj-lt"/>
              <a:buAutoNum type="arabicPeriod"/>
            </a:pPr>
            <a:r>
              <a:rPr lang="en-US" dirty="0"/>
              <a:t>Build the system in the private workspace and rerun system tests. If the tests fail, continue editing.</a:t>
            </a:r>
            <a:endParaRPr lang="en-GB" dirty="0"/>
          </a:p>
          <a:p>
            <a:endParaRPr lang="en-US" dirty="0"/>
          </a:p>
        </p:txBody>
      </p:sp>
      <p:sp>
        <p:nvSpPr>
          <p:cNvPr id="4" name="Footer Placeholder 3"/>
          <p:cNvSpPr>
            <a:spLocks noGrp="1"/>
          </p:cNvSpPr>
          <p:nvPr>
            <p:ph type="ftr" sz="quarter" idx="11"/>
          </p:nvPr>
        </p:nvSpPr>
        <p:spPr/>
        <p:txBody>
          <a:bodyPr/>
          <a:lstStyle/>
          <a:p>
            <a:r>
              <a:rPr lang="en-US"/>
              <a:t>Chapter 25 Configuration management</a:t>
            </a:r>
          </a:p>
        </p:txBody>
      </p:sp>
      <p:sp>
        <p:nvSpPr>
          <p:cNvPr id="5" name="Slide Number Placeholder 4"/>
          <p:cNvSpPr>
            <a:spLocks noGrp="1"/>
          </p:cNvSpPr>
          <p:nvPr>
            <p:ph type="sldNum" sz="quarter" idx="12"/>
          </p:nvPr>
        </p:nvSpPr>
        <p:spPr/>
        <p:txBody>
          <a:bodyPr/>
          <a:lstStyle/>
          <a:p>
            <a:fld id="{7B134961-4B2C-A547-9A54-CB85DA02077E}" type="slidenum">
              <a:rPr lang="en-US" smtClean="0"/>
              <a:pPr/>
              <a:t>43</a:t>
            </a:fld>
            <a:endParaRPr lang="en-US"/>
          </a:p>
        </p:txBody>
      </p:sp>
      <p:sp>
        <p:nvSpPr>
          <p:cNvPr id="6" name="Date Placeholder 5"/>
          <p:cNvSpPr>
            <a:spLocks noGrp="1"/>
          </p:cNvSpPr>
          <p:nvPr>
            <p:ph type="dt" sz="half" idx="10"/>
          </p:nvPr>
        </p:nvSpPr>
        <p:spPr/>
        <p:txBody>
          <a:bodyPr/>
          <a:lstStyle/>
          <a:p>
            <a:r>
              <a:rPr lang="en-GB"/>
              <a:t>11/12/2014</a:t>
            </a:r>
            <a:endParaRPr lang="en-US"/>
          </a:p>
        </p:txBody>
      </p:sp>
    </p:spTree>
  </p:cSld>
  <p:clrMapOvr>
    <a:masterClrMapping/>
  </p:clrMapOvr>
  <p:transition spd="med">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building process</a:t>
            </a:r>
          </a:p>
        </p:txBody>
      </p:sp>
      <p:sp>
        <p:nvSpPr>
          <p:cNvPr id="3" name="Content Placeholder 2"/>
          <p:cNvSpPr>
            <a:spLocks noGrp="1"/>
          </p:cNvSpPr>
          <p:nvPr>
            <p:ph idx="1"/>
          </p:nvPr>
        </p:nvSpPr>
        <p:spPr>
          <a:xfrm>
            <a:off x="457200" y="1530850"/>
            <a:ext cx="8229600" cy="4705564"/>
          </a:xfrm>
        </p:spPr>
        <p:txBody>
          <a:bodyPr/>
          <a:lstStyle/>
          <a:p>
            <a:pPr marL="457200" indent="-457200">
              <a:buFont typeface="+mj-lt"/>
              <a:buAutoNum type="arabicPeriod" startAt="5"/>
            </a:pPr>
            <a:r>
              <a:rPr lang="en-US" dirty="0"/>
              <a:t>Once the system has passed its tests, check it into the version management system but do not commit it yet as a new system baseline.</a:t>
            </a:r>
            <a:endParaRPr lang="en-GB" dirty="0"/>
          </a:p>
          <a:p>
            <a:pPr marL="457200" indent="-457200">
              <a:buFont typeface="+mj-lt"/>
              <a:buAutoNum type="arabicPeriod" startAt="5"/>
            </a:pPr>
            <a:r>
              <a:rPr lang="en-US" dirty="0"/>
              <a:t>Build the system on the build server and run the tests. You need to do this in case others have modified components since you checked out the system. If this is the case, check out the components that have failed and edit them so that tests pass on your private workspace.</a:t>
            </a:r>
            <a:endParaRPr lang="en-GB" dirty="0"/>
          </a:p>
          <a:p>
            <a:pPr marL="457200" indent="-457200">
              <a:buFont typeface="+mj-lt"/>
              <a:buAutoNum type="arabicPeriod" startAt="5"/>
            </a:pPr>
            <a:r>
              <a:rPr lang="en-US" dirty="0"/>
              <a:t>If the system passes its tests on the build system, then commit the changes you have made as a new baseline in the system mainline.</a:t>
            </a:r>
            <a:endParaRPr lang="en-GB" dirty="0"/>
          </a:p>
          <a:p>
            <a:endParaRPr lang="en-US" dirty="0"/>
          </a:p>
        </p:txBody>
      </p:sp>
      <p:sp>
        <p:nvSpPr>
          <p:cNvPr id="4" name="Footer Placeholder 3"/>
          <p:cNvSpPr>
            <a:spLocks noGrp="1"/>
          </p:cNvSpPr>
          <p:nvPr>
            <p:ph type="ftr" sz="quarter" idx="11"/>
          </p:nvPr>
        </p:nvSpPr>
        <p:spPr/>
        <p:txBody>
          <a:bodyPr/>
          <a:lstStyle/>
          <a:p>
            <a:r>
              <a:rPr lang="en-US"/>
              <a:t>Chapter 25 Configuration management</a:t>
            </a:r>
          </a:p>
        </p:txBody>
      </p:sp>
      <p:sp>
        <p:nvSpPr>
          <p:cNvPr id="5" name="Slide Number Placeholder 4"/>
          <p:cNvSpPr>
            <a:spLocks noGrp="1"/>
          </p:cNvSpPr>
          <p:nvPr>
            <p:ph type="sldNum" sz="quarter" idx="12"/>
          </p:nvPr>
        </p:nvSpPr>
        <p:spPr/>
        <p:txBody>
          <a:bodyPr/>
          <a:lstStyle/>
          <a:p>
            <a:fld id="{7B134961-4B2C-A547-9A54-CB85DA02077E}" type="slidenum">
              <a:rPr lang="en-US" smtClean="0"/>
              <a:pPr/>
              <a:t>44</a:t>
            </a:fld>
            <a:endParaRPr lang="en-US"/>
          </a:p>
        </p:txBody>
      </p:sp>
      <p:sp>
        <p:nvSpPr>
          <p:cNvPr id="6" name="Date Placeholder 5"/>
          <p:cNvSpPr>
            <a:spLocks noGrp="1"/>
          </p:cNvSpPr>
          <p:nvPr>
            <p:ph type="dt" sz="half" idx="10"/>
          </p:nvPr>
        </p:nvSpPr>
        <p:spPr/>
        <p:txBody>
          <a:bodyPr/>
          <a:lstStyle/>
          <a:p>
            <a:r>
              <a:rPr lang="en-GB"/>
              <a:t>11/12/2014</a:t>
            </a:r>
            <a:endParaRPr lang="en-US"/>
          </a:p>
        </p:txBody>
      </p:sp>
    </p:spTree>
  </p:cSld>
  <p:clrMapOvr>
    <a:masterClrMapping/>
  </p:clrMapOvr>
  <p:transition spd="med">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building process</a:t>
            </a:r>
            <a:endParaRPr lang="en-US" dirty="0">
              <a:solidFill>
                <a:srgbClr val="FF0000"/>
              </a:solidFill>
            </a:endParaRPr>
          </a:p>
        </p:txBody>
      </p:sp>
      <p:pic>
        <p:nvPicPr>
          <p:cNvPr id="4" name="Content Placeholder 3" descr="25.12 ContinIntegration.eps"/>
          <p:cNvPicPr>
            <a:picLocks noGrp="1" noChangeAspect="1"/>
          </p:cNvPicPr>
          <p:nvPr>
            <p:ph idx="1"/>
          </p:nvPr>
        </p:nvPicPr>
        <p:blipFill>
          <a:blip r:embed="rId2"/>
          <a:srcRect t="-3630" b="-3630"/>
          <a:stretch>
            <a:fillRect/>
          </a:stretch>
        </p:blipFill>
        <p:spPr>
          <a:xfrm>
            <a:off x="970051" y="1906061"/>
            <a:ext cx="7203898" cy="3961866"/>
          </a:xfrm>
        </p:spPr>
      </p:pic>
      <p:sp>
        <p:nvSpPr>
          <p:cNvPr id="6" name="Footer Placeholder 5"/>
          <p:cNvSpPr>
            <a:spLocks noGrp="1"/>
          </p:cNvSpPr>
          <p:nvPr>
            <p:ph type="ftr" sz="quarter" idx="11"/>
          </p:nvPr>
        </p:nvSpPr>
        <p:spPr/>
        <p:txBody>
          <a:bodyPr/>
          <a:lstStyle/>
          <a:p>
            <a:r>
              <a:rPr lang="en-US"/>
              <a:t>Chapter 25 Configuration management</a:t>
            </a:r>
          </a:p>
        </p:txBody>
      </p:sp>
      <p:sp>
        <p:nvSpPr>
          <p:cNvPr id="5" name="Slide Number Placeholder 4"/>
          <p:cNvSpPr>
            <a:spLocks noGrp="1"/>
          </p:cNvSpPr>
          <p:nvPr>
            <p:ph type="sldNum" sz="quarter" idx="12"/>
          </p:nvPr>
        </p:nvSpPr>
        <p:spPr/>
        <p:txBody>
          <a:bodyPr/>
          <a:lstStyle/>
          <a:p>
            <a:fld id="{7B134961-4B2C-A547-9A54-CB85DA02077E}" type="slidenum">
              <a:rPr lang="en-US" smtClean="0"/>
              <a:pPr/>
              <a:t>45</a:t>
            </a:fld>
            <a:endParaRPr lang="en-US"/>
          </a:p>
        </p:txBody>
      </p:sp>
      <p:sp>
        <p:nvSpPr>
          <p:cNvPr id="3" name="Date Placeholder 2"/>
          <p:cNvSpPr>
            <a:spLocks noGrp="1"/>
          </p:cNvSpPr>
          <p:nvPr>
            <p:ph type="dt" sz="half" idx="10"/>
          </p:nvPr>
        </p:nvSpPr>
        <p:spPr/>
        <p:txBody>
          <a:bodyPr/>
          <a:lstStyle/>
          <a:p>
            <a:r>
              <a:rPr lang="en-GB"/>
              <a:t>11/12/2014</a:t>
            </a:r>
            <a:endParaRPr lang="en-US"/>
          </a:p>
        </p:txBody>
      </p:sp>
    </p:spTree>
  </p:cSld>
  <p:clrMapOvr>
    <a:masterClrMapping/>
  </p:clrMapOvr>
  <p:transition spd="med">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cell phone&#10;&#10;Description automatically generated">
            <a:extLst>
              <a:ext uri="{FF2B5EF4-FFF2-40B4-BE49-F238E27FC236}">
                <a16:creationId xmlns:a16="http://schemas.microsoft.com/office/drawing/2014/main" id="{65C014BA-C444-4CE4-B7D0-05742DCA741D}"/>
              </a:ext>
            </a:extLst>
          </p:cNvPr>
          <p:cNvPicPr>
            <a:picLocks noGrp="1" noChangeAspect="1"/>
          </p:cNvPicPr>
          <p:nvPr>
            <p:ph sz="quarter" idx="11"/>
          </p:nvPr>
        </p:nvPicPr>
        <p:blipFill>
          <a:blip r:embed="rId2"/>
          <a:stretch>
            <a:fillRect/>
          </a:stretch>
        </p:blipFill>
        <p:spPr>
          <a:xfrm>
            <a:off x="248581" y="140808"/>
            <a:ext cx="8646837" cy="5304496"/>
          </a:xfrm>
          <a:prstGeom prst="rect">
            <a:avLst/>
          </a:prstGeom>
          <a:noFill/>
        </p:spPr>
      </p:pic>
      <p:sp>
        <p:nvSpPr>
          <p:cNvPr id="6" name="Slide Number Placeholder 5" hidden="1">
            <a:extLst>
              <a:ext uri="{FF2B5EF4-FFF2-40B4-BE49-F238E27FC236}">
                <a16:creationId xmlns:a16="http://schemas.microsoft.com/office/drawing/2014/main" id="{21FB7495-7F76-40CC-8DA9-D9E82CFC3633}"/>
              </a:ext>
            </a:extLst>
          </p:cNvPr>
          <p:cNvSpPr>
            <a:spLocks noGrp="1"/>
          </p:cNvSpPr>
          <p:nvPr>
            <p:ph type="sldNum" sz="quarter" idx="10"/>
          </p:nvPr>
        </p:nvSpPr>
        <p:spPr/>
        <p:txBody>
          <a:bodyPr/>
          <a:lstStyle/>
          <a:p>
            <a:pPr>
              <a:spcAft>
                <a:spcPts val="600"/>
              </a:spcAft>
            </a:pPr>
            <a:fld id="{68151E55-6873-49E2-B8D5-2F265E6F1973}" type="slidenum">
              <a:rPr lang="en-US" smtClean="0"/>
              <a:pPr>
                <a:spcAft>
                  <a:spcPts val="600"/>
                </a:spcAft>
              </a:pPr>
              <a:t>46</a:t>
            </a:fld>
            <a:endParaRPr lang="en-US"/>
          </a:p>
        </p:txBody>
      </p:sp>
    </p:spTree>
    <p:extLst>
      <p:ext uri="{BB962C8B-B14F-4D97-AF65-F5344CB8AC3E}">
        <p14:creationId xmlns:p14="http://schemas.microsoft.com/office/powerpoint/2010/main" val="8130741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Pros and cons of Continuous Integration</a:t>
            </a:r>
          </a:p>
        </p:txBody>
      </p:sp>
      <p:sp>
        <p:nvSpPr>
          <p:cNvPr id="3" name="Content Placeholder 2"/>
          <p:cNvSpPr>
            <a:spLocks noGrp="1"/>
          </p:cNvSpPr>
          <p:nvPr>
            <p:ph idx="1"/>
          </p:nvPr>
        </p:nvSpPr>
        <p:spPr>
          <a:xfrm>
            <a:off x="457200" y="1417638"/>
            <a:ext cx="8229600" cy="4938712"/>
          </a:xfrm>
        </p:spPr>
        <p:txBody>
          <a:bodyPr/>
          <a:lstStyle/>
          <a:p>
            <a:r>
              <a:rPr lang="en-US" dirty="0"/>
              <a:t>Pros</a:t>
            </a:r>
          </a:p>
          <a:p>
            <a:pPr lvl="1"/>
            <a:r>
              <a:rPr lang="en-US" dirty="0"/>
              <a:t>The advantage of continuous integration is that it allows problems caused by the interactions between different developers’ modules to be discovered and repaired as soon as possible. </a:t>
            </a:r>
            <a:r>
              <a:rPr lang="en-US" dirty="0">
                <a:solidFill>
                  <a:srgbClr val="0070C0"/>
                </a:solidFill>
              </a:rPr>
              <a:t>It is essential in an </a:t>
            </a:r>
            <a:r>
              <a:rPr lang="en-US" b="1" dirty="0">
                <a:solidFill>
                  <a:srgbClr val="0070C0"/>
                </a:solidFill>
              </a:rPr>
              <a:t>Agile </a:t>
            </a:r>
            <a:r>
              <a:rPr lang="en-US" dirty="0">
                <a:solidFill>
                  <a:srgbClr val="0070C0"/>
                </a:solidFill>
              </a:rPr>
              <a:t>building process.</a:t>
            </a:r>
          </a:p>
          <a:p>
            <a:pPr lvl="1"/>
            <a:r>
              <a:rPr lang="en-US" dirty="0"/>
              <a:t>The most recent system in the mainline is the definitive working system. </a:t>
            </a:r>
          </a:p>
          <a:p>
            <a:r>
              <a:rPr lang="en-US" dirty="0"/>
              <a:t>Cons</a:t>
            </a:r>
          </a:p>
          <a:p>
            <a:pPr lvl="1"/>
            <a:r>
              <a:rPr lang="en-US" dirty="0"/>
              <a:t>If the system is very large, it may take a long time to build and test, especially if integration with other application systems is involved. </a:t>
            </a:r>
          </a:p>
          <a:p>
            <a:pPr lvl="1"/>
            <a:r>
              <a:rPr lang="en-US" dirty="0"/>
              <a:t>If the development platform is different from the target platform, it may not be possible to run system tests in the developer’s private workspace. </a:t>
            </a:r>
          </a:p>
        </p:txBody>
      </p:sp>
      <p:sp>
        <p:nvSpPr>
          <p:cNvPr id="4" name="Date Placeholder 3"/>
          <p:cNvSpPr>
            <a:spLocks noGrp="1"/>
          </p:cNvSpPr>
          <p:nvPr>
            <p:ph type="dt" sz="half" idx="10"/>
          </p:nvPr>
        </p:nvSpPr>
        <p:spPr/>
        <p:txBody>
          <a:bodyPr/>
          <a:lstStyle/>
          <a:p>
            <a:r>
              <a:rPr lang="en-GB"/>
              <a:t>11/12/2014</a:t>
            </a:r>
            <a:endParaRPr lang="en-US"/>
          </a:p>
        </p:txBody>
      </p:sp>
      <p:sp>
        <p:nvSpPr>
          <p:cNvPr id="5" name="Footer Placeholder 4"/>
          <p:cNvSpPr>
            <a:spLocks noGrp="1"/>
          </p:cNvSpPr>
          <p:nvPr>
            <p:ph type="ftr" sz="quarter" idx="11"/>
          </p:nvPr>
        </p:nvSpPr>
        <p:spPr/>
        <p:txBody>
          <a:bodyPr/>
          <a:lstStyle/>
          <a:p>
            <a:r>
              <a:rPr lang="en-US"/>
              <a:t>Chapter 25 Configuration management</a:t>
            </a:r>
          </a:p>
        </p:txBody>
      </p:sp>
      <p:sp>
        <p:nvSpPr>
          <p:cNvPr id="6" name="Slide Number Placeholder 5"/>
          <p:cNvSpPr>
            <a:spLocks noGrp="1"/>
          </p:cNvSpPr>
          <p:nvPr>
            <p:ph type="sldNum" sz="quarter" idx="12"/>
          </p:nvPr>
        </p:nvSpPr>
        <p:spPr/>
        <p:txBody>
          <a:bodyPr/>
          <a:lstStyle/>
          <a:p>
            <a:fld id="{7B134961-4B2C-A547-9A54-CB85DA02077E}" type="slidenum">
              <a:rPr lang="en-US" smtClean="0"/>
              <a:pPr/>
              <a:t>47</a:t>
            </a:fld>
            <a:endParaRPr lang="en-US"/>
          </a:p>
        </p:txBody>
      </p:sp>
    </p:spTree>
    <p:extLst>
      <p:ext uri="{BB962C8B-B14F-4D97-AF65-F5344CB8AC3E}">
        <p14:creationId xmlns:p14="http://schemas.microsoft.com/office/powerpoint/2010/main" val="2593080868"/>
      </p:ext>
    </p:extLst>
  </p:cSld>
  <p:clrMapOvr>
    <a:masterClrMapping/>
  </p:clrMapOvr>
  <p:transition spd="med">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Daily building and system testing </a:t>
            </a:r>
          </a:p>
        </p:txBody>
      </p:sp>
      <p:sp>
        <p:nvSpPr>
          <p:cNvPr id="3" name="Content Placeholder 2"/>
          <p:cNvSpPr>
            <a:spLocks noGrp="1"/>
          </p:cNvSpPr>
          <p:nvPr>
            <p:ph idx="1"/>
          </p:nvPr>
        </p:nvSpPr>
        <p:spPr>
          <a:xfrm>
            <a:off x="457200" y="1600200"/>
            <a:ext cx="8229600" cy="4673009"/>
          </a:xfrm>
        </p:spPr>
        <p:txBody>
          <a:bodyPr/>
          <a:lstStyle/>
          <a:p>
            <a:r>
              <a:rPr lang="en-US" dirty="0"/>
              <a:t>The development organization sets a delivery time (say 2 p.m.) for system components. </a:t>
            </a:r>
          </a:p>
          <a:p>
            <a:pPr lvl="1"/>
            <a:r>
              <a:rPr lang="en-US" sz="1800" dirty="0"/>
              <a:t>If developers have new versions of the components that they are writing, they must deliver them by that time.</a:t>
            </a:r>
            <a:endParaRPr lang="en-GB" sz="1800" dirty="0"/>
          </a:p>
          <a:p>
            <a:r>
              <a:rPr lang="en-US" dirty="0"/>
              <a:t>A new version of the system is built from these components by compiling and linking them to form a complete system.</a:t>
            </a:r>
            <a:endParaRPr lang="en-GB" dirty="0"/>
          </a:p>
          <a:p>
            <a:r>
              <a:rPr lang="en-US" dirty="0"/>
              <a:t>This system is then delivered to the testing team, which carries out a set of predefined system tests.</a:t>
            </a:r>
            <a:endParaRPr lang="en-GB" dirty="0"/>
          </a:p>
          <a:p>
            <a:pPr lvl="1"/>
            <a:r>
              <a:rPr lang="en-US" sz="1800" dirty="0"/>
              <a:t>Faults that are discovered during system testing are documented and returned to the system developers. </a:t>
            </a:r>
          </a:p>
          <a:p>
            <a:pPr lvl="1"/>
            <a:r>
              <a:rPr lang="en-US" sz="1800" dirty="0"/>
              <a:t>They repair these faults in a subsequent version of the component.</a:t>
            </a:r>
            <a:endParaRPr lang="en-GB" sz="1800" dirty="0"/>
          </a:p>
        </p:txBody>
      </p:sp>
      <p:sp>
        <p:nvSpPr>
          <p:cNvPr id="5" name="Footer Placeholder 4"/>
          <p:cNvSpPr>
            <a:spLocks noGrp="1"/>
          </p:cNvSpPr>
          <p:nvPr>
            <p:ph type="ftr" sz="quarter" idx="11"/>
          </p:nvPr>
        </p:nvSpPr>
        <p:spPr/>
        <p:txBody>
          <a:bodyPr/>
          <a:lstStyle/>
          <a:p>
            <a:r>
              <a:rPr lang="en-US"/>
              <a:t>Chapter 25 Configuration management</a:t>
            </a:r>
          </a:p>
        </p:txBody>
      </p:sp>
      <p:sp>
        <p:nvSpPr>
          <p:cNvPr id="4" name="Slide Number Placeholder 3"/>
          <p:cNvSpPr>
            <a:spLocks noGrp="1"/>
          </p:cNvSpPr>
          <p:nvPr>
            <p:ph type="sldNum" sz="quarter" idx="12"/>
          </p:nvPr>
        </p:nvSpPr>
        <p:spPr/>
        <p:txBody>
          <a:bodyPr/>
          <a:lstStyle/>
          <a:p>
            <a:fld id="{7B134961-4B2C-A547-9A54-CB85DA02077E}" type="slidenum">
              <a:rPr lang="en-US" smtClean="0"/>
              <a:pPr/>
              <a:t>48</a:t>
            </a:fld>
            <a:endParaRPr lang="en-US"/>
          </a:p>
        </p:txBody>
      </p:sp>
      <p:sp>
        <p:nvSpPr>
          <p:cNvPr id="6" name="Date Placeholder 5"/>
          <p:cNvSpPr>
            <a:spLocks noGrp="1"/>
          </p:cNvSpPr>
          <p:nvPr>
            <p:ph type="dt" sz="half" idx="10"/>
          </p:nvPr>
        </p:nvSpPr>
        <p:spPr/>
        <p:txBody>
          <a:bodyPr/>
          <a:lstStyle/>
          <a:p>
            <a:r>
              <a:rPr lang="en-GB"/>
              <a:t>11/12/2014</a:t>
            </a:r>
            <a:endParaRPr lang="en-US"/>
          </a:p>
        </p:txBody>
      </p:sp>
    </p:spTree>
  </p:cSld>
  <p:clrMapOvr>
    <a:masterClrMapping/>
  </p:clrMapOvr>
  <p:transition spd="med">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Minimizing recompilation</a:t>
            </a:r>
          </a:p>
        </p:txBody>
      </p:sp>
      <p:sp>
        <p:nvSpPr>
          <p:cNvPr id="3" name="Content Placeholder 2"/>
          <p:cNvSpPr>
            <a:spLocks noGrp="1"/>
          </p:cNvSpPr>
          <p:nvPr>
            <p:ph idx="1"/>
          </p:nvPr>
        </p:nvSpPr>
        <p:spPr/>
        <p:txBody>
          <a:bodyPr/>
          <a:lstStyle/>
          <a:p>
            <a:r>
              <a:rPr lang="en-US" dirty="0"/>
              <a:t>Tools to support system building are usually designed to minimize the amount of compilation that is required.</a:t>
            </a:r>
          </a:p>
          <a:p>
            <a:r>
              <a:rPr lang="en-US" dirty="0"/>
              <a:t>They do this by checking if a compiled version of a component is available. If so, there is no need to recompile that component. </a:t>
            </a:r>
            <a:endParaRPr lang="en-GB" dirty="0"/>
          </a:p>
          <a:p>
            <a:r>
              <a:rPr lang="en-US" dirty="0"/>
              <a:t>A </a:t>
            </a:r>
            <a:r>
              <a:rPr lang="en-US" dirty="0">
                <a:solidFill>
                  <a:srgbClr val="FF0000"/>
                </a:solidFill>
              </a:rPr>
              <a:t>unique signature </a:t>
            </a:r>
            <a:r>
              <a:rPr lang="en-US" dirty="0"/>
              <a:t>identifies each source and object code version and is changed when the source code is edited. </a:t>
            </a:r>
          </a:p>
          <a:p>
            <a:r>
              <a:rPr lang="en-US" dirty="0"/>
              <a:t>By comparing the signatures on the source and object code files, it is possible to decide if the source code was used to generate the object code component.</a:t>
            </a:r>
            <a:endParaRPr lang="en-GB" dirty="0"/>
          </a:p>
          <a:p>
            <a:endParaRPr lang="en-US" dirty="0"/>
          </a:p>
        </p:txBody>
      </p:sp>
      <p:sp>
        <p:nvSpPr>
          <p:cNvPr id="4" name="Footer Placeholder 3"/>
          <p:cNvSpPr>
            <a:spLocks noGrp="1"/>
          </p:cNvSpPr>
          <p:nvPr>
            <p:ph type="ftr" sz="quarter" idx="11"/>
          </p:nvPr>
        </p:nvSpPr>
        <p:spPr/>
        <p:txBody>
          <a:bodyPr/>
          <a:lstStyle/>
          <a:p>
            <a:r>
              <a:rPr lang="en-US"/>
              <a:t>Chapter 25 Configuration management</a:t>
            </a:r>
            <a:endParaRPr lang="en-US" dirty="0"/>
          </a:p>
        </p:txBody>
      </p:sp>
      <p:sp>
        <p:nvSpPr>
          <p:cNvPr id="5" name="Slide Number Placeholder 4"/>
          <p:cNvSpPr>
            <a:spLocks noGrp="1"/>
          </p:cNvSpPr>
          <p:nvPr>
            <p:ph type="sldNum" sz="quarter" idx="12"/>
          </p:nvPr>
        </p:nvSpPr>
        <p:spPr/>
        <p:txBody>
          <a:bodyPr/>
          <a:lstStyle/>
          <a:p>
            <a:fld id="{7B134961-4B2C-A547-9A54-CB85DA02077E}" type="slidenum">
              <a:rPr lang="en-US" smtClean="0"/>
              <a:pPr/>
              <a:t>49</a:t>
            </a:fld>
            <a:endParaRPr lang="en-US"/>
          </a:p>
        </p:txBody>
      </p:sp>
      <p:sp>
        <p:nvSpPr>
          <p:cNvPr id="6" name="Date Placeholder 5"/>
          <p:cNvSpPr>
            <a:spLocks noGrp="1"/>
          </p:cNvSpPr>
          <p:nvPr>
            <p:ph type="dt" sz="half" idx="10"/>
          </p:nvPr>
        </p:nvSpPr>
        <p:spPr/>
        <p:txBody>
          <a:bodyPr/>
          <a:lstStyle/>
          <a:p>
            <a:r>
              <a:rPr lang="en-GB"/>
              <a:t>11/12/2014</a:t>
            </a:r>
            <a:endParaRPr lang="en-US"/>
          </a:p>
        </p:txBody>
      </p:sp>
    </p:spTree>
    <p:extLst>
      <p:ext uri="{BB962C8B-B14F-4D97-AF65-F5344CB8AC3E}">
        <p14:creationId xmlns:p14="http://schemas.microsoft.com/office/powerpoint/2010/main" val="53414700"/>
      </p:ext>
    </p:extLst>
  </p:cSld>
  <p:clrMapOvr>
    <a:masterClrMapping/>
  </p:clrMapOvr>
  <p:transition spd="med">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management activities</a:t>
            </a:r>
            <a:r>
              <a:rPr lang="en-GB" dirty="0"/>
              <a:t> </a:t>
            </a:r>
            <a:endParaRPr lang="en-US" dirty="0"/>
          </a:p>
        </p:txBody>
      </p:sp>
      <p:pic>
        <p:nvPicPr>
          <p:cNvPr id="4" name="Content Placeholder 3" descr="25.1 CM_activities.eps"/>
          <p:cNvPicPr>
            <a:picLocks noGrp="1" noChangeAspect="1"/>
          </p:cNvPicPr>
          <p:nvPr>
            <p:ph idx="1"/>
          </p:nvPr>
        </p:nvPicPr>
        <p:blipFill>
          <a:blip r:embed="rId2"/>
          <a:srcRect t="-9548" b="-9548"/>
          <a:stretch>
            <a:fillRect/>
          </a:stretch>
        </p:blipFill>
        <p:spPr>
          <a:xfrm>
            <a:off x="1235170" y="1600201"/>
            <a:ext cx="6533083" cy="3592944"/>
          </a:xfrm>
        </p:spPr>
      </p:pic>
      <p:sp>
        <p:nvSpPr>
          <p:cNvPr id="6" name="Footer Placeholder 5"/>
          <p:cNvSpPr>
            <a:spLocks noGrp="1"/>
          </p:cNvSpPr>
          <p:nvPr>
            <p:ph type="ftr" sz="quarter" idx="11"/>
          </p:nvPr>
        </p:nvSpPr>
        <p:spPr/>
        <p:txBody>
          <a:bodyPr/>
          <a:lstStyle/>
          <a:p>
            <a:r>
              <a:rPr lang="en-US"/>
              <a:t>Chapter 25 Configuration management</a:t>
            </a:r>
          </a:p>
        </p:txBody>
      </p:sp>
      <p:sp>
        <p:nvSpPr>
          <p:cNvPr id="5" name="Slide Number Placeholder 4"/>
          <p:cNvSpPr>
            <a:spLocks noGrp="1"/>
          </p:cNvSpPr>
          <p:nvPr>
            <p:ph type="sldNum" sz="quarter" idx="12"/>
          </p:nvPr>
        </p:nvSpPr>
        <p:spPr/>
        <p:txBody>
          <a:bodyPr/>
          <a:lstStyle/>
          <a:p>
            <a:fld id="{7B134961-4B2C-A547-9A54-CB85DA02077E}" type="slidenum">
              <a:rPr lang="en-US" smtClean="0"/>
              <a:pPr/>
              <a:t>5</a:t>
            </a:fld>
            <a:endParaRPr lang="en-US"/>
          </a:p>
        </p:txBody>
      </p:sp>
      <p:sp>
        <p:nvSpPr>
          <p:cNvPr id="3" name="Date Placeholder 2"/>
          <p:cNvSpPr>
            <a:spLocks noGrp="1"/>
          </p:cNvSpPr>
          <p:nvPr>
            <p:ph type="dt" sz="half" idx="10"/>
          </p:nvPr>
        </p:nvSpPr>
        <p:spPr/>
        <p:txBody>
          <a:bodyPr/>
          <a:lstStyle/>
          <a:p>
            <a:r>
              <a:rPr lang="en-GB"/>
              <a:t>11/12/2014</a:t>
            </a:r>
            <a:endParaRPr lang="en-US"/>
          </a:p>
        </p:txBody>
      </p:sp>
    </p:spTree>
  </p:cSld>
  <p:clrMapOvr>
    <a:masterClrMapping/>
  </p:clrMapOvr>
  <p:transition spd="med">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identification (signatures)</a:t>
            </a:r>
          </a:p>
        </p:txBody>
      </p:sp>
      <p:sp>
        <p:nvSpPr>
          <p:cNvPr id="3" name="Content Placeholder 2"/>
          <p:cNvSpPr>
            <a:spLocks noGrp="1"/>
          </p:cNvSpPr>
          <p:nvPr>
            <p:ph idx="1"/>
          </p:nvPr>
        </p:nvSpPr>
        <p:spPr/>
        <p:txBody>
          <a:bodyPr/>
          <a:lstStyle/>
          <a:p>
            <a:r>
              <a:rPr lang="en-US" dirty="0"/>
              <a:t>Modification timestamps </a:t>
            </a:r>
          </a:p>
          <a:p>
            <a:pPr lvl="1"/>
            <a:r>
              <a:rPr lang="en-US" dirty="0"/>
              <a:t>The signature on the source code file is the </a:t>
            </a:r>
            <a:r>
              <a:rPr lang="en-US" dirty="0">
                <a:solidFill>
                  <a:srgbClr val="FF0000"/>
                </a:solidFill>
              </a:rPr>
              <a:t>time and date </a:t>
            </a:r>
            <a:r>
              <a:rPr lang="en-US" dirty="0"/>
              <a:t>when that file was modified. If the source code file of a component has been modified after the related object code file, then the system assumes that recompilation to create a new object code file is necessary. </a:t>
            </a:r>
          </a:p>
          <a:p>
            <a:r>
              <a:rPr lang="en-US" dirty="0"/>
              <a:t>Source code checksums </a:t>
            </a:r>
          </a:p>
          <a:p>
            <a:pPr lvl="1"/>
            <a:r>
              <a:rPr lang="en-US" dirty="0"/>
              <a:t>The signature on the source code file is a </a:t>
            </a:r>
            <a:r>
              <a:rPr lang="en-US" dirty="0">
                <a:solidFill>
                  <a:srgbClr val="FF0000"/>
                </a:solidFill>
              </a:rPr>
              <a:t>checksum</a:t>
            </a:r>
            <a:r>
              <a:rPr lang="en-US" dirty="0"/>
              <a:t> calculated from data in the file. A </a:t>
            </a:r>
            <a:r>
              <a:rPr lang="en-US" dirty="0">
                <a:solidFill>
                  <a:srgbClr val="FF0000"/>
                </a:solidFill>
              </a:rPr>
              <a:t>checksum function </a:t>
            </a:r>
            <a:r>
              <a:rPr lang="en-US" dirty="0"/>
              <a:t>calculates a unique number using the source text as input. If you change the source code (even by 1 character), this will generate a different checksum. You can therefore be confident that source code files with different checksums are actually different.</a:t>
            </a:r>
            <a:r>
              <a:rPr lang="en-GB" dirty="0"/>
              <a:t> </a:t>
            </a:r>
          </a:p>
          <a:p>
            <a:endParaRPr lang="en-US" dirty="0"/>
          </a:p>
        </p:txBody>
      </p:sp>
      <p:sp>
        <p:nvSpPr>
          <p:cNvPr id="4" name="Footer Placeholder 3"/>
          <p:cNvSpPr>
            <a:spLocks noGrp="1"/>
          </p:cNvSpPr>
          <p:nvPr>
            <p:ph type="ftr" sz="quarter" idx="11"/>
          </p:nvPr>
        </p:nvSpPr>
        <p:spPr/>
        <p:txBody>
          <a:bodyPr/>
          <a:lstStyle/>
          <a:p>
            <a:r>
              <a:rPr lang="en-US"/>
              <a:t>Chapter 25 Configuration management</a:t>
            </a:r>
          </a:p>
        </p:txBody>
      </p:sp>
      <p:sp>
        <p:nvSpPr>
          <p:cNvPr id="5" name="Slide Number Placeholder 4"/>
          <p:cNvSpPr>
            <a:spLocks noGrp="1"/>
          </p:cNvSpPr>
          <p:nvPr>
            <p:ph type="sldNum" sz="quarter" idx="12"/>
          </p:nvPr>
        </p:nvSpPr>
        <p:spPr/>
        <p:txBody>
          <a:bodyPr/>
          <a:lstStyle/>
          <a:p>
            <a:fld id="{7B134961-4B2C-A547-9A54-CB85DA02077E}" type="slidenum">
              <a:rPr lang="en-US" smtClean="0"/>
              <a:pPr/>
              <a:t>50</a:t>
            </a:fld>
            <a:endParaRPr lang="en-US"/>
          </a:p>
        </p:txBody>
      </p:sp>
      <p:sp>
        <p:nvSpPr>
          <p:cNvPr id="6" name="Date Placeholder 5"/>
          <p:cNvSpPr>
            <a:spLocks noGrp="1"/>
          </p:cNvSpPr>
          <p:nvPr>
            <p:ph type="dt" sz="half" idx="10"/>
          </p:nvPr>
        </p:nvSpPr>
        <p:spPr/>
        <p:txBody>
          <a:bodyPr/>
          <a:lstStyle/>
          <a:p>
            <a:r>
              <a:rPr lang="en-GB"/>
              <a:t>11/12/2014</a:t>
            </a:r>
            <a:endParaRPr lang="en-US"/>
          </a:p>
        </p:txBody>
      </p:sp>
    </p:spTree>
    <p:extLst>
      <p:ext uri="{BB962C8B-B14F-4D97-AF65-F5344CB8AC3E}">
        <p14:creationId xmlns:p14="http://schemas.microsoft.com/office/powerpoint/2010/main" val="1054149234"/>
      </p:ext>
    </p:extLst>
  </p:cSld>
  <p:clrMapOvr>
    <a:masterClrMapping/>
  </p:clrMapOvr>
  <p:transition spd="med">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Timestamps </a:t>
            </a:r>
            <a:r>
              <a:rPr lang="en-US" dirty="0" err="1"/>
              <a:t>vs</a:t>
            </a:r>
            <a:r>
              <a:rPr lang="en-US" dirty="0"/>
              <a:t> checksums</a:t>
            </a:r>
          </a:p>
        </p:txBody>
      </p:sp>
      <p:sp>
        <p:nvSpPr>
          <p:cNvPr id="3" name="Content Placeholder 2"/>
          <p:cNvSpPr>
            <a:spLocks noGrp="1"/>
          </p:cNvSpPr>
          <p:nvPr>
            <p:ph idx="1"/>
          </p:nvPr>
        </p:nvSpPr>
        <p:spPr/>
        <p:txBody>
          <a:bodyPr/>
          <a:lstStyle/>
          <a:p>
            <a:r>
              <a:rPr lang="en-US" dirty="0"/>
              <a:t>Timestamps</a:t>
            </a:r>
          </a:p>
          <a:p>
            <a:pPr lvl="1"/>
            <a:r>
              <a:rPr lang="en-US" dirty="0"/>
              <a:t>Because source and object files are linked by name rather than an explicit source file signature, it is not usually possible to build different versions of a source code component into the same directory at the same time, as these would generate object files with the same name. </a:t>
            </a:r>
          </a:p>
          <a:p>
            <a:r>
              <a:rPr lang="en-US" dirty="0"/>
              <a:t>Checksums</a:t>
            </a:r>
          </a:p>
          <a:p>
            <a:pPr lvl="1"/>
            <a:r>
              <a:rPr lang="en-US" dirty="0"/>
              <a:t>When you recompile a component, it does not overwrite the object code, as would normally be the case when a timestamp is used. Rather, it generates a new object code file and tags it with the source code signature. Parallel compilation is possible and different versions of a component may be compiled at the same time.</a:t>
            </a:r>
            <a:endParaRPr lang="en-GB" dirty="0"/>
          </a:p>
          <a:p>
            <a:pPr lvl="1"/>
            <a:endParaRPr lang="en-US" dirty="0"/>
          </a:p>
          <a:p>
            <a:endParaRPr lang="en-US" dirty="0"/>
          </a:p>
        </p:txBody>
      </p:sp>
      <p:sp>
        <p:nvSpPr>
          <p:cNvPr id="4" name="Footer Placeholder 3"/>
          <p:cNvSpPr>
            <a:spLocks noGrp="1"/>
          </p:cNvSpPr>
          <p:nvPr>
            <p:ph type="ftr" sz="quarter" idx="11"/>
          </p:nvPr>
        </p:nvSpPr>
        <p:spPr/>
        <p:txBody>
          <a:bodyPr/>
          <a:lstStyle/>
          <a:p>
            <a:r>
              <a:rPr lang="en-US"/>
              <a:t>Chapter 25 Configuration management</a:t>
            </a:r>
          </a:p>
        </p:txBody>
      </p:sp>
      <p:sp>
        <p:nvSpPr>
          <p:cNvPr id="5" name="Slide Number Placeholder 4"/>
          <p:cNvSpPr>
            <a:spLocks noGrp="1"/>
          </p:cNvSpPr>
          <p:nvPr>
            <p:ph type="sldNum" sz="quarter" idx="12"/>
          </p:nvPr>
        </p:nvSpPr>
        <p:spPr/>
        <p:txBody>
          <a:bodyPr/>
          <a:lstStyle/>
          <a:p>
            <a:fld id="{7B134961-4B2C-A547-9A54-CB85DA02077E}" type="slidenum">
              <a:rPr lang="en-US" smtClean="0"/>
              <a:pPr/>
              <a:t>51</a:t>
            </a:fld>
            <a:endParaRPr lang="en-US"/>
          </a:p>
        </p:txBody>
      </p:sp>
      <p:sp>
        <p:nvSpPr>
          <p:cNvPr id="6" name="Date Placeholder 5"/>
          <p:cNvSpPr>
            <a:spLocks noGrp="1"/>
          </p:cNvSpPr>
          <p:nvPr>
            <p:ph type="dt" sz="half" idx="10"/>
          </p:nvPr>
        </p:nvSpPr>
        <p:spPr/>
        <p:txBody>
          <a:bodyPr/>
          <a:lstStyle/>
          <a:p>
            <a:r>
              <a:rPr lang="en-GB"/>
              <a:t>11/12/2014</a:t>
            </a:r>
            <a:endParaRPr lang="en-US"/>
          </a:p>
        </p:txBody>
      </p:sp>
    </p:spTree>
    <p:extLst>
      <p:ext uri="{BB962C8B-B14F-4D97-AF65-F5344CB8AC3E}">
        <p14:creationId xmlns:p14="http://schemas.microsoft.com/office/powerpoint/2010/main" val="585029164"/>
      </p:ext>
    </p:extLst>
  </p:cSld>
  <p:clrMapOvr>
    <a:masterClrMapping/>
  </p:clrMapOvr>
  <p:transition spd="med">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Linking source and object code</a:t>
            </a:r>
          </a:p>
        </p:txBody>
      </p:sp>
      <p:sp>
        <p:nvSpPr>
          <p:cNvPr id="4" name="Date Placeholder 3"/>
          <p:cNvSpPr>
            <a:spLocks noGrp="1"/>
          </p:cNvSpPr>
          <p:nvPr>
            <p:ph type="dt" sz="half" idx="10"/>
          </p:nvPr>
        </p:nvSpPr>
        <p:spPr/>
        <p:txBody>
          <a:bodyPr/>
          <a:lstStyle/>
          <a:p>
            <a:r>
              <a:rPr lang="en-GB"/>
              <a:t>11/12/2014</a:t>
            </a:r>
            <a:endParaRPr lang="en-US"/>
          </a:p>
        </p:txBody>
      </p:sp>
      <p:sp>
        <p:nvSpPr>
          <p:cNvPr id="5" name="Footer Placeholder 4"/>
          <p:cNvSpPr>
            <a:spLocks noGrp="1"/>
          </p:cNvSpPr>
          <p:nvPr>
            <p:ph type="ftr" sz="quarter" idx="11"/>
          </p:nvPr>
        </p:nvSpPr>
        <p:spPr/>
        <p:txBody>
          <a:bodyPr/>
          <a:lstStyle/>
          <a:p>
            <a:r>
              <a:rPr lang="en-US"/>
              <a:t>Chapter 25 Configuration management</a:t>
            </a:r>
          </a:p>
        </p:txBody>
      </p:sp>
      <p:sp>
        <p:nvSpPr>
          <p:cNvPr id="6" name="Slide Number Placeholder 5"/>
          <p:cNvSpPr>
            <a:spLocks noGrp="1"/>
          </p:cNvSpPr>
          <p:nvPr>
            <p:ph type="sldNum" sz="quarter" idx="12"/>
          </p:nvPr>
        </p:nvSpPr>
        <p:spPr/>
        <p:txBody>
          <a:bodyPr/>
          <a:lstStyle/>
          <a:p>
            <a:fld id="{7B134961-4B2C-A547-9A54-CB85DA02077E}" type="slidenum">
              <a:rPr lang="en-US" smtClean="0"/>
              <a:pPr/>
              <a:t>52</a:t>
            </a:fld>
            <a:endParaRPr lang="en-US"/>
          </a:p>
        </p:txBody>
      </p:sp>
      <p:pic>
        <p:nvPicPr>
          <p:cNvPr id="7" name="Picture 6" descr="25.13 Source-object identification.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320200"/>
            <a:ext cx="8075824" cy="3133588"/>
          </a:xfrm>
          <a:prstGeom prst="rect">
            <a:avLst/>
          </a:prstGeom>
        </p:spPr>
      </p:pic>
    </p:spTree>
    <p:extLst>
      <p:ext uri="{BB962C8B-B14F-4D97-AF65-F5344CB8AC3E}">
        <p14:creationId xmlns:p14="http://schemas.microsoft.com/office/powerpoint/2010/main" val="2106383213"/>
      </p:ext>
    </p:extLst>
  </p:cSld>
  <p:clrMapOvr>
    <a:masterClrMapping/>
  </p:clrMapOvr>
  <p:transition spd="med">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50811"/>
            <a:ext cx="8229600" cy="1143000"/>
          </a:xfrm>
        </p:spPr>
        <p:txBody>
          <a:bodyPr/>
          <a:lstStyle/>
          <a:p>
            <a:pPr algn="ctr"/>
            <a:r>
              <a:rPr lang="en-US" dirty="0">
                <a:solidFill>
                  <a:srgbClr val="FF0000"/>
                </a:solidFill>
              </a:rPr>
              <a:t>Change management</a:t>
            </a:r>
          </a:p>
        </p:txBody>
      </p:sp>
      <p:sp>
        <p:nvSpPr>
          <p:cNvPr id="4" name="Footer Placeholder 3"/>
          <p:cNvSpPr>
            <a:spLocks noGrp="1"/>
          </p:cNvSpPr>
          <p:nvPr>
            <p:ph type="ftr" sz="quarter" idx="11"/>
          </p:nvPr>
        </p:nvSpPr>
        <p:spPr/>
        <p:txBody>
          <a:bodyPr/>
          <a:lstStyle/>
          <a:p>
            <a:r>
              <a:rPr lang="en-US"/>
              <a:t>Chapter 25 Configuration management</a:t>
            </a:r>
          </a:p>
        </p:txBody>
      </p:sp>
      <p:sp>
        <p:nvSpPr>
          <p:cNvPr id="5" name="Slide Number Placeholder 4"/>
          <p:cNvSpPr>
            <a:spLocks noGrp="1"/>
          </p:cNvSpPr>
          <p:nvPr>
            <p:ph type="sldNum" sz="quarter" idx="12"/>
          </p:nvPr>
        </p:nvSpPr>
        <p:spPr/>
        <p:txBody>
          <a:bodyPr/>
          <a:lstStyle/>
          <a:p>
            <a:fld id="{7B134961-4B2C-A547-9A54-CB85DA02077E}" type="slidenum">
              <a:rPr lang="en-US" smtClean="0"/>
              <a:pPr/>
              <a:t>53</a:t>
            </a:fld>
            <a:endParaRPr lang="en-US"/>
          </a:p>
        </p:txBody>
      </p:sp>
      <p:sp>
        <p:nvSpPr>
          <p:cNvPr id="6" name="Date Placeholder 5"/>
          <p:cNvSpPr>
            <a:spLocks noGrp="1"/>
          </p:cNvSpPr>
          <p:nvPr>
            <p:ph type="dt" sz="half" idx="10"/>
          </p:nvPr>
        </p:nvSpPr>
        <p:spPr/>
        <p:txBody>
          <a:bodyPr/>
          <a:lstStyle/>
          <a:p>
            <a:r>
              <a:rPr lang="en-GB"/>
              <a:t>11/12/2014</a:t>
            </a:r>
            <a:endParaRPr lang="en-US"/>
          </a:p>
        </p:txBody>
      </p:sp>
    </p:spTree>
    <p:extLst>
      <p:ext uri="{BB962C8B-B14F-4D97-AF65-F5344CB8AC3E}">
        <p14:creationId xmlns:p14="http://schemas.microsoft.com/office/powerpoint/2010/main" val="4244764371"/>
      </p:ext>
    </p:extLst>
  </p:cSld>
  <p:clrMapOvr>
    <a:masterClrMapping/>
  </p:clrMapOvr>
  <p:transition spd="med">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Change management</a:t>
            </a:r>
          </a:p>
        </p:txBody>
      </p:sp>
      <p:sp>
        <p:nvSpPr>
          <p:cNvPr id="3" name="Content Placeholder 2"/>
          <p:cNvSpPr>
            <a:spLocks noGrp="1"/>
          </p:cNvSpPr>
          <p:nvPr>
            <p:ph idx="1"/>
          </p:nvPr>
        </p:nvSpPr>
        <p:spPr/>
        <p:txBody>
          <a:bodyPr/>
          <a:lstStyle/>
          <a:p>
            <a:r>
              <a:rPr lang="en-US" dirty="0"/>
              <a:t>Organizational needs and requirements change during the lifetime of a system, bugs have to be repaired and systems have to adapt to changes in their environment.</a:t>
            </a:r>
          </a:p>
          <a:p>
            <a:r>
              <a:rPr lang="en-US" dirty="0">
                <a:solidFill>
                  <a:srgbClr val="FF0000"/>
                </a:solidFill>
              </a:rPr>
              <a:t>Change management </a:t>
            </a:r>
            <a:r>
              <a:rPr lang="en-US" dirty="0"/>
              <a:t>is intended to ensure that system evolution is </a:t>
            </a:r>
            <a:r>
              <a:rPr lang="en-US" dirty="0">
                <a:solidFill>
                  <a:srgbClr val="FF0000"/>
                </a:solidFill>
              </a:rPr>
              <a:t>a managed process </a:t>
            </a:r>
            <a:r>
              <a:rPr lang="en-US" dirty="0"/>
              <a:t>and that priority is given to the most urgent and cost-effective changes.</a:t>
            </a:r>
            <a:r>
              <a:rPr lang="en-GB" dirty="0"/>
              <a:t> </a:t>
            </a:r>
          </a:p>
          <a:p>
            <a:r>
              <a:rPr lang="en-US" dirty="0"/>
              <a:t>The change management process is concerned with analyzing the costs and benefits of proposed changes, approving those </a:t>
            </a:r>
            <a:r>
              <a:rPr lang="en-US" dirty="0">
                <a:solidFill>
                  <a:srgbClr val="FF0000"/>
                </a:solidFill>
              </a:rPr>
              <a:t>change requests </a:t>
            </a:r>
            <a:r>
              <a:rPr lang="en-US" dirty="0"/>
              <a:t>(</a:t>
            </a:r>
            <a:r>
              <a:rPr lang="en-US" dirty="0">
                <a:solidFill>
                  <a:srgbClr val="FF0000"/>
                </a:solidFill>
              </a:rPr>
              <a:t>CRs</a:t>
            </a:r>
            <a:r>
              <a:rPr lang="en-US" dirty="0"/>
              <a:t>) that are worthwhile, and tracking which components in the system have been changed. </a:t>
            </a:r>
          </a:p>
          <a:p>
            <a:endParaRPr lang="en-US" dirty="0"/>
          </a:p>
        </p:txBody>
      </p:sp>
      <p:sp>
        <p:nvSpPr>
          <p:cNvPr id="5" name="Footer Placeholder 4"/>
          <p:cNvSpPr>
            <a:spLocks noGrp="1"/>
          </p:cNvSpPr>
          <p:nvPr>
            <p:ph type="ftr" sz="quarter" idx="11"/>
          </p:nvPr>
        </p:nvSpPr>
        <p:spPr/>
        <p:txBody>
          <a:bodyPr/>
          <a:lstStyle/>
          <a:p>
            <a:r>
              <a:rPr lang="en-US"/>
              <a:t>Chapter 25 Configuration management</a:t>
            </a:r>
          </a:p>
        </p:txBody>
      </p:sp>
      <p:sp>
        <p:nvSpPr>
          <p:cNvPr id="4" name="Slide Number Placeholder 3"/>
          <p:cNvSpPr>
            <a:spLocks noGrp="1"/>
          </p:cNvSpPr>
          <p:nvPr>
            <p:ph type="sldNum" sz="quarter" idx="12"/>
          </p:nvPr>
        </p:nvSpPr>
        <p:spPr/>
        <p:txBody>
          <a:bodyPr/>
          <a:lstStyle/>
          <a:p>
            <a:fld id="{7B134961-4B2C-A547-9A54-CB85DA02077E}" type="slidenum">
              <a:rPr lang="en-US" smtClean="0"/>
              <a:pPr/>
              <a:t>54</a:t>
            </a:fld>
            <a:endParaRPr lang="en-US"/>
          </a:p>
        </p:txBody>
      </p:sp>
      <p:sp>
        <p:nvSpPr>
          <p:cNvPr id="6" name="Date Placeholder 5"/>
          <p:cNvSpPr>
            <a:spLocks noGrp="1"/>
          </p:cNvSpPr>
          <p:nvPr>
            <p:ph type="dt" sz="half" idx="10"/>
          </p:nvPr>
        </p:nvSpPr>
        <p:spPr/>
        <p:txBody>
          <a:bodyPr/>
          <a:lstStyle/>
          <a:p>
            <a:r>
              <a:rPr lang="en-GB"/>
              <a:t>11/12/2014</a:t>
            </a:r>
            <a:endParaRPr lang="en-US"/>
          </a:p>
        </p:txBody>
      </p:sp>
    </p:spTree>
    <p:extLst>
      <p:ext uri="{BB962C8B-B14F-4D97-AF65-F5344CB8AC3E}">
        <p14:creationId xmlns:p14="http://schemas.microsoft.com/office/powerpoint/2010/main" val="2570174695"/>
      </p:ext>
    </p:extLst>
  </p:cSld>
  <p:clrMapOvr>
    <a:masterClrMapping/>
  </p:clrMapOvr>
  <p:transition spd="med">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46022" y="3852809"/>
            <a:ext cx="1652391" cy="2092294"/>
          </a:xfrm>
        </p:spPr>
        <p:txBody>
          <a:bodyPr/>
          <a:lstStyle/>
          <a:p>
            <a:r>
              <a:rPr lang="en-US" sz="1800" dirty="0">
                <a:solidFill>
                  <a:srgbClr val="FF0000"/>
                </a:solidFill>
              </a:rPr>
              <a:t>The change management process</a:t>
            </a:r>
            <a:r>
              <a:rPr lang="en-GB" sz="1800" dirty="0">
                <a:solidFill>
                  <a:srgbClr val="FF0000"/>
                </a:solidFill>
              </a:rPr>
              <a:t> </a:t>
            </a:r>
            <a:r>
              <a:rPr lang="en-US" sz="1800" dirty="0">
                <a:solidFill>
                  <a:srgbClr val="FF0000"/>
                </a:solidFill>
              </a:rPr>
              <a:t>  </a:t>
            </a:r>
          </a:p>
        </p:txBody>
      </p:sp>
      <p:sp>
        <p:nvSpPr>
          <p:cNvPr id="6" name="Footer Placeholder 5"/>
          <p:cNvSpPr>
            <a:spLocks noGrp="1"/>
          </p:cNvSpPr>
          <p:nvPr>
            <p:ph type="ftr" sz="quarter" idx="11"/>
          </p:nvPr>
        </p:nvSpPr>
        <p:spPr/>
        <p:txBody>
          <a:bodyPr/>
          <a:lstStyle/>
          <a:p>
            <a:r>
              <a:rPr lang="en-US"/>
              <a:t>Chapter 25 Configuration management</a:t>
            </a:r>
          </a:p>
        </p:txBody>
      </p:sp>
      <p:sp>
        <p:nvSpPr>
          <p:cNvPr id="7" name="Rectangle 6"/>
          <p:cNvSpPr/>
          <p:nvPr/>
        </p:nvSpPr>
        <p:spPr>
          <a:xfrm>
            <a:off x="351529" y="1349487"/>
            <a:ext cx="7393443" cy="14742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7B134961-4B2C-A547-9A54-CB85DA02077E}" type="slidenum">
              <a:rPr lang="en-US" smtClean="0"/>
              <a:pPr/>
              <a:t>55</a:t>
            </a:fld>
            <a:endParaRPr lang="en-US"/>
          </a:p>
        </p:txBody>
      </p:sp>
      <p:sp>
        <p:nvSpPr>
          <p:cNvPr id="3" name="Date Placeholder 2"/>
          <p:cNvSpPr>
            <a:spLocks noGrp="1"/>
          </p:cNvSpPr>
          <p:nvPr>
            <p:ph type="dt" sz="half" idx="10"/>
          </p:nvPr>
        </p:nvSpPr>
        <p:spPr/>
        <p:txBody>
          <a:bodyPr/>
          <a:lstStyle/>
          <a:p>
            <a:r>
              <a:rPr lang="en-GB"/>
              <a:t>11/12/2014</a:t>
            </a:r>
            <a:endParaRPr lang="en-US"/>
          </a:p>
        </p:txBody>
      </p:sp>
      <p:pic>
        <p:nvPicPr>
          <p:cNvPr id="4" name="Content Placeholder 3" descr="25.3 ChangReqProc.eps"/>
          <p:cNvPicPr>
            <a:picLocks noGrp="1" noChangeAspect="1"/>
          </p:cNvPicPr>
          <p:nvPr>
            <p:ph idx="1"/>
          </p:nvPr>
        </p:nvPicPr>
        <p:blipFill>
          <a:blip r:embed="rId2"/>
          <a:srcRect l="-3834" r="-11067"/>
          <a:stretch>
            <a:fillRect/>
          </a:stretch>
        </p:blipFill>
        <p:spPr>
          <a:xfrm>
            <a:off x="0" y="230910"/>
            <a:ext cx="8093887" cy="6125440"/>
          </a:xfrm>
        </p:spPr>
      </p:pic>
    </p:spTree>
    <p:extLst>
      <p:ext uri="{BB962C8B-B14F-4D97-AF65-F5344CB8AC3E}">
        <p14:creationId xmlns:p14="http://schemas.microsoft.com/office/powerpoint/2010/main" val="3894452455"/>
      </p:ext>
    </p:extLst>
  </p:cSld>
  <p:clrMapOvr>
    <a:masterClrMapping/>
  </p:clrMapOvr>
  <p:transition spd="med">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partially completed </a:t>
            </a:r>
            <a:r>
              <a:rPr lang="en-US" dirty="0">
                <a:solidFill>
                  <a:srgbClr val="FF0000"/>
                </a:solidFill>
              </a:rPr>
              <a:t>change request form </a:t>
            </a:r>
            <a:r>
              <a:rPr lang="en-US" dirty="0"/>
              <a:t>(a)</a:t>
            </a:r>
            <a:r>
              <a:rPr lang="en-GB" dirty="0"/>
              <a:t> </a:t>
            </a:r>
            <a:endParaRPr lang="en-US" dirty="0"/>
          </a:p>
        </p:txBody>
      </p:sp>
      <p:sp>
        <p:nvSpPr>
          <p:cNvPr id="5" name="Footer Placeholder 4"/>
          <p:cNvSpPr>
            <a:spLocks noGrp="1"/>
          </p:cNvSpPr>
          <p:nvPr>
            <p:ph type="ftr" sz="quarter" idx="11"/>
          </p:nvPr>
        </p:nvSpPr>
        <p:spPr/>
        <p:txBody>
          <a:bodyPr/>
          <a:lstStyle/>
          <a:p>
            <a:r>
              <a:rPr lang="en-US"/>
              <a:t>Chapter 25 Configuration management</a:t>
            </a:r>
          </a:p>
        </p:txBody>
      </p:sp>
      <p:sp>
        <p:nvSpPr>
          <p:cNvPr id="4" name="Slide Number Placeholder 3"/>
          <p:cNvSpPr>
            <a:spLocks noGrp="1"/>
          </p:cNvSpPr>
          <p:nvPr>
            <p:ph type="sldNum" sz="quarter" idx="12"/>
          </p:nvPr>
        </p:nvSpPr>
        <p:spPr/>
        <p:txBody>
          <a:bodyPr/>
          <a:lstStyle/>
          <a:p>
            <a:fld id="{7B134961-4B2C-A547-9A54-CB85DA02077E}" type="slidenum">
              <a:rPr lang="en-US" smtClean="0"/>
              <a:pPr/>
              <a:t>56</a:t>
            </a:fld>
            <a:endParaRPr lang="en-US"/>
          </a:p>
        </p:txBody>
      </p:sp>
      <p:sp>
        <p:nvSpPr>
          <p:cNvPr id="16386" name="Text Box 2"/>
          <p:cNvSpPr txBox="1">
            <a:spLocks noChangeArrowheads="1"/>
          </p:cNvSpPr>
          <p:nvPr/>
        </p:nvSpPr>
        <p:spPr bwMode="auto">
          <a:xfrm>
            <a:off x="743140" y="1698464"/>
            <a:ext cx="7688121" cy="3800095"/>
          </a:xfrm>
          <a:prstGeom prst="rect">
            <a:avLst/>
          </a:prstGeom>
          <a:solidFill>
            <a:srgbClr val="FFFF00">
              <a:alpha val="3400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Times New Roman" charset="0"/>
              <a:ea typeface="Times New Roman" charset="0"/>
            </a:endParaRPr>
          </a:p>
          <a:p>
            <a:pPr marL="0" marR="0" lvl="0" indent="0" algn="ctr" defTabSz="914400" rtl="0" eaLnBrk="1" fontAlgn="base" latinLnBrk="0" hangingPunct="1">
              <a:lnSpc>
                <a:spcPct val="100000"/>
              </a:lnSpc>
              <a:spcBef>
                <a:spcPts val="600"/>
              </a:spcBef>
              <a:spcAft>
                <a:spcPct val="0"/>
              </a:spcAft>
              <a:buClrTx/>
              <a:buSzTx/>
              <a:buFontTx/>
              <a:buNone/>
              <a:tabLst/>
            </a:pPr>
            <a:r>
              <a:rPr kumimoji="0" lang="en-GB" sz="1600" b="1" i="0" u="none" strike="noStrike" cap="none" normalizeH="0" baseline="0" dirty="0">
                <a:ln>
                  <a:noFill/>
                </a:ln>
                <a:solidFill>
                  <a:schemeClr val="tx1"/>
                </a:solidFill>
                <a:effectLst/>
                <a:latin typeface="Arial"/>
                <a:ea typeface="ＭＳ Ｐゴシック" charset="-128"/>
                <a:cs typeface="Arial"/>
              </a:rPr>
              <a:t>Change Request Form</a:t>
            </a:r>
            <a:endParaRPr kumimoji="0" lang="en-GB" sz="1600" b="0" i="0" u="none" strike="noStrike" cap="none" normalizeH="0" baseline="0" dirty="0">
              <a:ln>
                <a:noFill/>
              </a:ln>
              <a:solidFill>
                <a:schemeClr val="tx1"/>
              </a:solidFill>
              <a:effectLst/>
              <a:latin typeface="Arial"/>
              <a:ea typeface="ＭＳ Ｐゴシック" charset="-128"/>
              <a:cs typeface="Arial"/>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a:ea typeface="Times New Roman" charset="0"/>
              <a:cs typeface="Arial"/>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a:ln>
                  <a:noFill/>
                </a:ln>
                <a:solidFill>
                  <a:schemeClr val="tx1"/>
                </a:solidFill>
                <a:effectLst/>
                <a:latin typeface="Arial"/>
                <a:ea typeface="ＭＳ Ｐゴシック" charset="-128"/>
                <a:cs typeface="Arial"/>
              </a:rPr>
              <a:t>Project: </a:t>
            </a:r>
            <a:r>
              <a:rPr kumimoji="0" lang="en-GB" sz="1600" b="0" i="0" u="none" strike="noStrike" cap="none" normalizeH="0" baseline="0" dirty="0">
                <a:ln>
                  <a:noFill/>
                </a:ln>
                <a:solidFill>
                  <a:schemeClr val="tx1"/>
                </a:solidFill>
                <a:effectLst/>
                <a:latin typeface="Arial"/>
                <a:ea typeface="ＭＳ Ｐゴシック" charset="-128"/>
                <a:cs typeface="Arial"/>
              </a:rPr>
              <a:t>SICSA/</a:t>
            </a:r>
            <a:r>
              <a:rPr kumimoji="0" lang="en-GB" sz="1600" b="0" i="0" u="none" strike="noStrike" cap="none" normalizeH="0" baseline="0" dirty="0" err="1">
                <a:ln>
                  <a:noFill/>
                </a:ln>
                <a:solidFill>
                  <a:schemeClr val="tx1"/>
                </a:solidFill>
                <a:effectLst/>
                <a:latin typeface="Arial"/>
                <a:ea typeface="ＭＳ Ｐゴシック" charset="-128"/>
                <a:cs typeface="Arial"/>
              </a:rPr>
              <a:t>AppProcessing</a:t>
            </a:r>
            <a:r>
              <a:rPr kumimoji="0" lang="en-GB" sz="1600" b="0" i="0" u="none" strike="noStrike" cap="none" normalizeH="0" baseline="0" dirty="0">
                <a:ln>
                  <a:noFill/>
                </a:ln>
                <a:solidFill>
                  <a:schemeClr val="tx1"/>
                </a:solidFill>
                <a:effectLst/>
                <a:latin typeface="Arial"/>
                <a:ea typeface="ＭＳ Ｐゴシック" charset="-128"/>
                <a:cs typeface="Arial"/>
              </a:rPr>
              <a:t>		</a:t>
            </a:r>
            <a:r>
              <a:rPr kumimoji="0" lang="en-GB" sz="1600" b="1" i="0" u="none" strike="noStrike" cap="none" normalizeH="0" baseline="0" dirty="0">
                <a:ln>
                  <a:noFill/>
                </a:ln>
                <a:solidFill>
                  <a:schemeClr val="tx1"/>
                </a:solidFill>
                <a:effectLst/>
                <a:latin typeface="Arial"/>
                <a:ea typeface="ＭＳ Ｐゴシック" charset="-128"/>
                <a:cs typeface="Arial"/>
              </a:rPr>
              <a:t>Number: </a:t>
            </a:r>
            <a:r>
              <a:rPr kumimoji="0" lang="en-GB" sz="1600" b="0" i="0" u="none" strike="noStrike" cap="none" normalizeH="0" baseline="0" dirty="0">
                <a:ln>
                  <a:noFill/>
                </a:ln>
                <a:solidFill>
                  <a:schemeClr val="tx1"/>
                </a:solidFill>
                <a:effectLst/>
                <a:latin typeface="Arial"/>
                <a:ea typeface="ＭＳ Ｐゴシック" charset="-128"/>
                <a:cs typeface="Arial"/>
              </a:rPr>
              <a:t>23/02</a:t>
            </a:r>
            <a:endParaRPr kumimoji="0" lang="en-US" sz="1600" b="0" i="0" u="none" strike="noStrike" cap="none" normalizeH="0" baseline="0" dirty="0">
              <a:ln>
                <a:noFill/>
              </a:ln>
              <a:solidFill>
                <a:schemeClr val="tx1"/>
              </a:solidFill>
              <a:effectLst/>
              <a:latin typeface="Arial"/>
              <a:ea typeface="Times New Roman" charset="0"/>
              <a:cs typeface="Arial"/>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a:ln>
                  <a:noFill/>
                </a:ln>
                <a:solidFill>
                  <a:schemeClr val="tx1"/>
                </a:solidFill>
                <a:effectLst/>
                <a:latin typeface="Arial"/>
                <a:ea typeface="ＭＳ Ｐゴシック" charset="-128"/>
                <a:cs typeface="Arial"/>
              </a:rPr>
              <a:t>Change requester: </a:t>
            </a:r>
            <a:r>
              <a:rPr kumimoji="0" lang="en-GB" sz="1600" b="0" i="0" u="none" strike="noStrike" cap="none" normalizeH="0" baseline="0" dirty="0">
                <a:ln>
                  <a:noFill/>
                </a:ln>
                <a:solidFill>
                  <a:schemeClr val="tx1"/>
                </a:solidFill>
                <a:effectLst/>
                <a:latin typeface="Arial"/>
                <a:ea typeface="ＭＳ Ｐゴシック" charset="-128"/>
                <a:cs typeface="Arial"/>
              </a:rPr>
              <a:t>I. Sommerville		</a:t>
            </a:r>
            <a:r>
              <a:rPr kumimoji="0" lang="en-GB" sz="1600" b="1" i="0" u="none" strike="noStrike" cap="none" normalizeH="0" baseline="0" dirty="0">
                <a:ln>
                  <a:noFill/>
                </a:ln>
                <a:solidFill>
                  <a:schemeClr val="tx1"/>
                </a:solidFill>
                <a:effectLst/>
                <a:latin typeface="Arial"/>
                <a:ea typeface="ＭＳ Ｐゴシック" charset="-128"/>
                <a:cs typeface="Arial"/>
              </a:rPr>
              <a:t>Date: </a:t>
            </a:r>
            <a:r>
              <a:rPr kumimoji="0" lang="en-GB" sz="1600" b="0" i="0" u="none" strike="noStrike" cap="none" normalizeH="0" baseline="0" dirty="0">
                <a:ln>
                  <a:noFill/>
                </a:ln>
                <a:solidFill>
                  <a:schemeClr val="tx1"/>
                </a:solidFill>
                <a:effectLst/>
                <a:latin typeface="Arial"/>
                <a:ea typeface="ＭＳ Ｐゴシック" charset="-128"/>
                <a:cs typeface="Arial"/>
              </a:rPr>
              <a:t>20/07/12</a:t>
            </a:r>
            <a:endParaRPr kumimoji="0" lang="en-US" sz="1600" b="1" i="0" u="none" strike="noStrike" cap="none" normalizeH="0" baseline="0" dirty="0">
              <a:ln>
                <a:noFill/>
              </a:ln>
              <a:solidFill>
                <a:schemeClr val="tx1"/>
              </a:solidFill>
              <a:effectLst/>
              <a:latin typeface="Arial"/>
              <a:ea typeface="Times New Roman" charset="0"/>
              <a:cs typeface="Arial"/>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a:ln>
                  <a:noFill/>
                </a:ln>
                <a:solidFill>
                  <a:schemeClr val="tx1"/>
                </a:solidFill>
                <a:effectLst/>
                <a:latin typeface="Arial"/>
                <a:ea typeface="ＭＳ Ｐゴシック" charset="-128"/>
                <a:cs typeface="Arial"/>
              </a:rPr>
              <a:t>Requested change:</a:t>
            </a:r>
            <a:r>
              <a:rPr kumimoji="0" lang="en-GB" sz="1600" b="0" i="0" u="none" strike="noStrike" cap="none" normalizeH="0" baseline="0" dirty="0">
                <a:ln>
                  <a:noFill/>
                </a:ln>
                <a:solidFill>
                  <a:schemeClr val="tx1"/>
                </a:solidFill>
                <a:effectLst/>
                <a:latin typeface="Arial"/>
                <a:ea typeface="ＭＳ Ｐゴシック" charset="-128"/>
                <a:cs typeface="Arial"/>
              </a:rPr>
              <a:t> The status of applicants (rejected, accepted, etc.) should be shown visually in the displayed list of applicants.</a:t>
            </a:r>
            <a:endParaRPr kumimoji="0" lang="en-GB" sz="1600" b="1" i="0" u="none" strike="noStrike" cap="none" normalizeH="0" baseline="0" dirty="0">
              <a:ln>
                <a:noFill/>
              </a:ln>
              <a:solidFill>
                <a:schemeClr val="tx1"/>
              </a:solidFill>
              <a:effectLst/>
              <a:latin typeface="Arial"/>
              <a:ea typeface="ＭＳ Ｐゴシック" charset="-128"/>
              <a:cs typeface="Arial"/>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Arial"/>
              <a:ea typeface="Times New Roman" charset="0"/>
              <a:cs typeface="Arial"/>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a:ln>
                  <a:noFill/>
                </a:ln>
                <a:solidFill>
                  <a:schemeClr val="tx1"/>
                </a:solidFill>
                <a:effectLst/>
                <a:latin typeface="Arial"/>
                <a:ea typeface="ＭＳ Ｐゴシック" charset="-128"/>
                <a:cs typeface="Arial"/>
              </a:rPr>
              <a:t>Change analyzer: </a:t>
            </a:r>
            <a:r>
              <a:rPr kumimoji="0" lang="en-GB" sz="1600" b="0" i="0" u="none" strike="noStrike" cap="none" normalizeH="0" baseline="0" dirty="0">
                <a:ln>
                  <a:noFill/>
                </a:ln>
                <a:solidFill>
                  <a:schemeClr val="tx1"/>
                </a:solidFill>
                <a:effectLst/>
                <a:latin typeface="Arial"/>
                <a:ea typeface="ＭＳ Ｐゴシック" charset="-128"/>
                <a:cs typeface="Arial"/>
              </a:rPr>
              <a:t>R. </a:t>
            </a:r>
            <a:r>
              <a:rPr kumimoji="0" lang="en-GB" sz="1600" b="0" i="0" u="none" strike="noStrike" cap="none" normalizeH="0" baseline="0" dirty="0" err="1">
                <a:ln>
                  <a:noFill/>
                </a:ln>
                <a:solidFill>
                  <a:schemeClr val="tx1"/>
                </a:solidFill>
                <a:effectLst/>
                <a:latin typeface="Arial"/>
                <a:ea typeface="ＭＳ Ｐゴシック" charset="-128"/>
                <a:cs typeface="Arial"/>
              </a:rPr>
              <a:t>Looek</a:t>
            </a:r>
            <a:r>
              <a:rPr kumimoji="0" lang="en-GB" sz="1600" b="0" i="0" u="none" strike="noStrike" cap="none" normalizeH="0" baseline="0" dirty="0">
                <a:ln>
                  <a:noFill/>
                </a:ln>
                <a:solidFill>
                  <a:schemeClr val="tx1"/>
                </a:solidFill>
                <a:effectLst/>
                <a:latin typeface="Arial"/>
                <a:ea typeface="ＭＳ Ｐゴシック" charset="-128"/>
                <a:cs typeface="Arial"/>
              </a:rPr>
              <a:t>		</a:t>
            </a:r>
            <a:r>
              <a:rPr kumimoji="0" lang="en-GB" sz="1600" b="1" i="0" u="none" strike="noStrike" cap="none" normalizeH="0" baseline="0" dirty="0">
                <a:ln>
                  <a:noFill/>
                </a:ln>
                <a:solidFill>
                  <a:schemeClr val="tx1"/>
                </a:solidFill>
                <a:effectLst/>
                <a:latin typeface="Arial"/>
                <a:ea typeface="ＭＳ Ｐゴシック" charset="-128"/>
                <a:cs typeface="Arial"/>
              </a:rPr>
              <a:t>Analysis date: </a:t>
            </a:r>
            <a:r>
              <a:rPr kumimoji="0" lang="en-GB" sz="1600" b="0" i="0" u="none" strike="noStrike" cap="none" normalizeH="0" baseline="0" dirty="0">
                <a:ln>
                  <a:noFill/>
                </a:ln>
                <a:solidFill>
                  <a:schemeClr val="tx1"/>
                </a:solidFill>
                <a:effectLst/>
                <a:latin typeface="Arial"/>
                <a:ea typeface="ＭＳ Ｐゴシック" charset="-128"/>
                <a:cs typeface="Arial"/>
              </a:rPr>
              <a:t>25/07/12</a:t>
            </a:r>
            <a:endParaRPr kumimoji="0" lang="en-US" sz="1600" b="1" i="0" u="none" strike="noStrike" cap="none" normalizeH="0" baseline="0" dirty="0">
              <a:ln>
                <a:noFill/>
              </a:ln>
              <a:solidFill>
                <a:schemeClr val="tx1"/>
              </a:solidFill>
              <a:effectLst/>
              <a:latin typeface="Arial"/>
              <a:ea typeface="Times New Roman" charset="0"/>
              <a:cs typeface="Arial"/>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a:ln>
                  <a:noFill/>
                </a:ln>
                <a:solidFill>
                  <a:schemeClr val="tx1"/>
                </a:solidFill>
                <a:effectLst/>
                <a:latin typeface="Arial"/>
                <a:ea typeface="ＭＳ Ｐゴシック" charset="-128"/>
                <a:cs typeface="Arial"/>
              </a:rPr>
              <a:t>Components affected: </a:t>
            </a:r>
            <a:r>
              <a:rPr kumimoji="0" lang="en-GB" sz="1600" b="0" i="0" u="none" strike="noStrike" cap="none" normalizeH="0" baseline="0" dirty="0" err="1">
                <a:ln>
                  <a:noFill/>
                </a:ln>
                <a:solidFill>
                  <a:schemeClr val="tx1"/>
                </a:solidFill>
                <a:effectLst/>
                <a:latin typeface="Arial"/>
                <a:ea typeface="ＭＳ Ｐゴシック" charset="-128"/>
                <a:cs typeface="Arial"/>
              </a:rPr>
              <a:t>ApplicantListDisplay</a:t>
            </a:r>
            <a:r>
              <a:rPr kumimoji="0" lang="en-GB" sz="1600" b="0" i="0" u="none" strike="noStrike" cap="none" normalizeH="0" baseline="0" dirty="0">
                <a:ln>
                  <a:noFill/>
                </a:ln>
                <a:solidFill>
                  <a:schemeClr val="tx1"/>
                </a:solidFill>
                <a:effectLst/>
                <a:latin typeface="Arial"/>
                <a:ea typeface="ＭＳ Ｐゴシック" charset="-128"/>
                <a:cs typeface="Arial"/>
              </a:rPr>
              <a:t>, </a:t>
            </a:r>
            <a:r>
              <a:rPr kumimoji="0" lang="en-GB" sz="1600" b="0" i="0" u="none" strike="noStrike" cap="none" normalizeH="0" baseline="0" dirty="0" err="1">
                <a:ln>
                  <a:noFill/>
                </a:ln>
                <a:solidFill>
                  <a:schemeClr val="tx1"/>
                </a:solidFill>
                <a:effectLst/>
                <a:latin typeface="Arial"/>
                <a:ea typeface="ＭＳ Ｐゴシック" charset="-128"/>
                <a:cs typeface="Arial"/>
              </a:rPr>
              <a:t>StatusUpdater</a:t>
            </a:r>
            <a:endParaRPr kumimoji="0" lang="en-GB" sz="1600" b="1" i="0" u="none" strike="noStrike" cap="none" normalizeH="0" baseline="0" dirty="0">
              <a:ln>
                <a:noFill/>
              </a:ln>
              <a:solidFill>
                <a:schemeClr val="tx1"/>
              </a:solidFill>
              <a:effectLst/>
              <a:latin typeface="Arial"/>
              <a:ea typeface="ＭＳ Ｐゴシック" charset="-128"/>
              <a:cs typeface="Arial"/>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Arial"/>
              <a:ea typeface="Times New Roman" charset="0"/>
              <a:cs typeface="Arial"/>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a:ln>
                  <a:noFill/>
                </a:ln>
                <a:solidFill>
                  <a:schemeClr val="tx1"/>
                </a:solidFill>
                <a:effectLst/>
                <a:latin typeface="Arial"/>
                <a:ea typeface="ＭＳ Ｐゴシック" charset="-128"/>
                <a:cs typeface="Arial"/>
              </a:rPr>
              <a:t>Associated components: </a:t>
            </a:r>
            <a:r>
              <a:rPr kumimoji="0" lang="en-GB" sz="1600" b="0" i="0" u="none" strike="noStrike" cap="none" normalizeH="0" baseline="0" dirty="0" err="1">
                <a:ln>
                  <a:noFill/>
                </a:ln>
                <a:solidFill>
                  <a:schemeClr val="tx1"/>
                </a:solidFill>
                <a:effectLst/>
                <a:latin typeface="Arial"/>
                <a:ea typeface="ＭＳ Ｐゴシック" charset="-128"/>
                <a:cs typeface="Arial"/>
              </a:rPr>
              <a:t>StudentDatabase</a:t>
            </a:r>
            <a:endParaRPr kumimoji="0" lang="en-GB" sz="1600" b="1" i="0" u="none" strike="noStrike" cap="none" normalizeH="0" baseline="0" dirty="0">
              <a:ln>
                <a:noFill/>
              </a:ln>
              <a:solidFill>
                <a:schemeClr val="tx1"/>
              </a:solidFill>
              <a:effectLst/>
              <a:latin typeface="Arial"/>
              <a:ea typeface="ＭＳ Ｐゴシック" charset="-128"/>
              <a:cs typeface="Arial"/>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chemeClr val="tx1"/>
              </a:solidFill>
              <a:effectLst/>
              <a:latin typeface="Arial"/>
              <a:ea typeface="Times New Roman" charset="0"/>
              <a:cs typeface="Arial"/>
            </a:endParaRPr>
          </a:p>
          <a:p>
            <a:pPr marL="0" marR="0" lvl="0" indent="0" algn="just" defTabSz="914400" rtl="0" eaLnBrk="1" fontAlgn="base" latinLnBrk="0" hangingPunct="1">
              <a:lnSpc>
                <a:spcPct val="100000"/>
              </a:lnSpc>
              <a:spcBef>
                <a:spcPct val="0"/>
              </a:spcBef>
              <a:spcAft>
                <a:spcPct val="0"/>
              </a:spcAft>
              <a:buClrTx/>
              <a:buSzTx/>
              <a:buFontTx/>
              <a:buNone/>
              <a:tabLst/>
            </a:pPr>
            <a:endParaRPr kumimoji="0" lang="en-GB" sz="1200" b="1" i="0" u="none" strike="noStrike" cap="none" normalizeH="0" baseline="0" dirty="0">
              <a:ln>
                <a:noFill/>
              </a:ln>
              <a:solidFill>
                <a:schemeClr val="tx1"/>
              </a:solidFill>
              <a:effectLst/>
              <a:latin typeface="Arial"/>
              <a:ea typeface="ＭＳ Ｐゴシック" charset="-128"/>
              <a:cs typeface="Arial"/>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chemeClr val="tx1"/>
              </a:solidFill>
              <a:effectLst/>
              <a:latin typeface="Times New Roman" charset="0"/>
              <a:ea typeface="Times New Roman"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Times New Roman" charset="0"/>
              <a:ea typeface="Times New Roman" charset="0"/>
            </a:endParaRPr>
          </a:p>
        </p:txBody>
      </p:sp>
      <p:sp>
        <p:nvSpPr>
          <p:cNvPr id="3" name="Date Placeholder 2"/>
          <p:cNvSpPr>
            <a:spLocks noGrp="1"/>
          </p:cNvSpPr>
          <p:nvPr>
            <p:ph type="dt" sz="half" idx="10"/>
          </p:nvPr>
        </p:nvSpPr>
        <p:spPr/>
        <p:txBody>
          <a:bodyPr/>
          <a:lstStyle/>
          <a:p>
            <a:r>
              <a:rPr lang="en-GB"/>
              <a:t>11/12/2014</a:t>
            </a:r>
            <a:endParaRPr lang="en-US"/>
          </a:p>
        </p:txBody>
      </p:sp>
    </p:spTree>
    <p:extLst>
      <p:ext uri="{BB962C8B-B14F-4D97-AF65-F5344CB8AC3E}">
        <p14:creationId xmlns:p14="http://schemas.microsoft.com/office/powerpoint/2010/main" val="450664404"/>
      </p:ext>
    </p:extLst>
  </p:cSld>
  <p:clrMapOvr>
    <a:masterClrMapping/>
  </p:clrMapOvr>
  <p:transition spd="med">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partially completed change request form (</a:t>
            </a:r>
            <a:r>
              <a:rPr lang="en-US" dirty="0" err="1"/>
              <a:t>b</a:t>
            </a:r>
            <a:r>
              <a:rPr lang="en-US" dirty="0"/>
              <a:t>)</a:t>
            </a:r>
            <a:r>
              <a:rPr lang="en-GB" dirty="0"/>
              <a:t> </a:t>
            </a:r>
            <a:endParaRPr lang="en-US" dirty="0"/>
          </a:p>
        </p:txBody>
      </p:sp>
      <p:sp>
        <p:nvSpPr>
          <p:cNvPr id="5" name="Footer Placeholder 4"/>
          <p:cNvSpPr>
            <a:spLocks noGrp="1"/>
          </p:cNvSpPr>
          <p:nvPr>
            <p:ph type="ftr" sz="quarter" idx="11"/>
          </p:nvPr>
        </p:nvSpPr>
        <p:spPr/>
        <p:txBody>
          <a:bodyPr/>
          <a:lstStyle/>
          <a:p>
            <a:r>
              <a:rPr lang="en-US"/>
              <a:t>Chapter 25 Configuration management</a:t>
            </a:r>
          </a:p>
        </p:txBody>
      </p:sp>
      <p:sp>
        <p:nvSpPr>
          <p:cNvPr id="4" name="Slide Number Placeholder 3"/>
          <p:cNvSpPr>
            <a:spLocks noGrp="1"/>
          </p:cNvSpPr>
          <p:nvPr>
            <p:ph type="sldNum" sz="quarter" idx="12"/>
          </p:nvPr>
        </p:nvSpPr>
        <p:spPr/>
        <p:txBody>
          <a:bodyPr/>
          <a:lstStyle/>
          <a:p>
            <a:fld id="{7B134961-4B2C-A547-9A54-CB85DA02077E}" type="slidenum">
              <a:rPr lang="en-US" smtClean="0"/>
              <a:pPr/>
              <a:t>57</a:t>
            </a:fld>
            <a:endParaRPr lang="en-US"/>
          </a:p>
        </p:txBody>
      </p:sp>
      <p:sp>
        <p:nvSpPr>
          <p:cNvPr id="16386" name="Text Box 2"/>
          <p:cNvSpPr txBox="1">
            <a:spLocks noChangeArrowheads="1"/>
          </p:cNvSpPr>
          <p:nvPr/>
        </p:nvSpPr>
        <p:spPr bwMode="auto">
          <a:xfrm>
            <a:off x="702605" y="1590384"/>
            <a:ext cx="7661098" cy="4543143"/>
          </a:xfrm>
          <a:prstGeom prst="rect">
            <a:avLst/>
          </a:prstGeom>
          <a:solidFill>
            <a:srgbClr val="FFFF00">
              <a:alpha val="3400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Times New Roman" charset="0"/>
              <a:ea typeface="Times New Roman" charset="0"/>
            </a:endParaRPr>
          </a:p>
          <a:p>
            <a:pPr marL="0" marR="0" lvl="0" indent="0" algn="ctr" defTabSz="914400" rtl="0" eaLnBrk="1" fontAlgn="base" latinLnBrk="0" hangingPunct="1">
              <a:lnSpc>
                <a:spcPct val="100000"/>
              </a:lnSpc>
              <a:spcBef>
                <a:spcPts val="600"/>
              </a:spcBef>
              <a:spcAft>
                <a:spcPct val="0"/>
              </a:spcAft>
              <a:buClrTx/>
              <a:buSzTx/>
              <a:buFontTx/>
              <a:buNone/>
              <a:tabLst/>
            </a:pPr>
            <a:r>
              <a:rPr kumimoji="0" lang="en-GB" sz="1600" b="1" i="0" u="none" strike="noStrike" cap="none" normalizeH="0" baseline="0" dirty="0">
                <a:ln>
                  <a:noFill/>
                </a:ln>
                <a:solidFill>
                  <a:schemeClr val="tx1"/>
                </a:solidFill>
                <a:effectLst/>
                <a:latin typeface="Arial"/>
                <a:ea typeface="ＭＳ Ｐゴシック" charset="-128"/>
                <a:cs typeface="Arial"/>
              </a:rPr>
              <a:t>Change Request Form</a:t>
            </a:r>
            <a:endParaRPr kumimoji="0" lang="en-GB" sz="1600" b="0" i="0" u="none" strike="noStrike" cap="none" normalizeH="0" baseline="0" dirty="0">
              <a:ln>
                <a:noFill/>
              </a:ln>
              <a:solidFill>
                <a:schemeClr val="tx1"/>
              </a:solidFill>
              <a:effectLst/>
              <a:latin typeface="Arial"/>
              <a:ea typeface="ＭＳ Ｐゴシック" charset="-128"/>
              <a:cs typeface="Arial"/>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a:ea typeface="Times New Roman" charset="0"/>
              <a:cs typeface="Arial"/>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Arial"/>
              <a:ea typeface="Times New Roman" charset="0"/>
              <a:cs typeface="Arial"/>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a:ln>
                  <a:noFill/>
                </a:ln>
                <a:solidFill>
                  <a:schemeClr val="tx1"/>
                </a:solidFill>
                <a:effectLst/>
                <a:latin typeface="Arial"/>
                <a:ea typeface="ＭＳ Ｐゴシック" charset="-128"/>
                <a:cs typeface="Arial"/>
              </a:rPr>
              <a:t>Change assessment: </a:t>
            </a:r>
            <a:r>
              <a:rPr kumimoji="0" lang="en-GB" sz="1600" b="0" i="0" u="none" strike="noStrike" cap="none" normalizeH="0" baseline="0" dirty="0">
                <a:ln>
                  <a:noFill/>
                </a:ln>
                <a:solidFill>
                  <a:schemeClr val="tx1"/>
                </a:solidFill>
                <a:effectLst/>
                <a:latin typeface="Arial"/>
                <a:ea typeface="ＭＳ Ｐゴシック" charset="-128"/>
                <a:cs typeface="Arial"/>
              </a:rPr>
              <a:t>Relatively simple to implement by changing the display </a:t>
            </a:r>
            <a:r>
              <a:rPr kumimoji="0" lang="en-GB" sz="1600" b="0" i="0" u="none" strike="noStrike" cap="none" normalizeH="0" baseline="0" dirty="0" err="1">
                <a:ln>
                  <a:noFill/>
                </a:ln>
                <a:solidFill>
                  <a:schemeClr val="tx1"/>
                </a:solidFill>
                <a:effectLst/>
                <a:latin typeface="Arial"/>
                <a:ea typeface="ＭＳ Ｐゴシック" charset="-128"/>
                <a:cs typeface="Arial"/>
              </a:rPr>
              <a:t>color</a:t>
            </a:r>
            <a:r>
              <a:rPr kumimoji="0" lang="en-GB" sz="1600" b="0" i="0" u="none" strike="noStrike" cap="none" normalizeH="0" baseline="0" dirty="0">
                <a:ln>
                  <a:noFill/>
                </a:ln>
                <a:solidFill>
                  <a:schemeClr val="tx1"/>
                </a:solidFill>
                <a:effectLst/>
                <a:latin typeface="Arial"/>
                <a:ea typeface="ＭＳ Ｐゴシック" charset="-128"/>
                <a:cs typeface="Arial"/>
              </a:rPr>
              <a:t> according to status. A table must be added to relate status to </a:t>
            </a:r>
            <a:r>
              <a:rPr kumimoji="0" lang="en-GB" sz="1600" b="0" i="0" u="none" strike="noStrike" cap="none" normalizeH="0" baseline="0" dirty="0" err="1">
                <a:ln>
                  <a:noFill/>
                </a:ln>
                <a:solidFill>
                  <a:schemeClr val="tx1"/>
                </a:solidFill>
                <a:effectLst/>
                <a:latin typeface="Arial"/>
                <a:ea typeface="ＭＳ Ｐゴシック" charset="-128"/>
                <a:cs typeface="Arial"/>
              </a:rPr>
              <a:t>colors</a:t>
            </a:r>
            <a:r>
              <a:rPr kumimoji="0" lang="en-GB" sz="1600" b="0" i="0" u="none" strike="noStrike" cap="none" normalizeH="0" baseline="0" dirty="0">
                <a:ln>
                  <a:noFill/>
                </a:ln>
                <a:solidFill>
                  <a:schemeClr val="tx1"/>
                </a:solidFill>
                <a:effectLst/>
                <a:latin typeface="Arial"/>
                <a:ea typeface="ＭＳ Ｐゴシック" charset="-128"/>
                <a:cs typeface="Arial"/>
              </a:rPr>
              <a:t>. No changes to associated components are required.</a:t>
            </a:r>
            <a:endParaRPr kumimoji="0" lang="en-GB" sz="1600" b="1" i="0" u="none" strike="noStrike" cap="none" normalizeH="0" baseline="0" dirty="0">
              <a:ln>
                <a:noFill/>
              </a:ln>
              <a:solidFill>
                <a:schemeClr val="tx1"/>
              </a:solidFill>
              <a:effectLst/>
              <a:latin typeface="Arial"/>
              <a:ea typeface="ＭＳ Ｐゴシック" charset="-128"/>
              <a:cs typeface="Arial"/>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Arial"/>
              <a:ea typeface="Times New Roman" charset="0"/>
              <a:cs typeface="Arial"/>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a:ln>
                  <a:noFill/>
                </a:ln>
                <a:solidFill>
                  <a:schemeClr val="tx1"/>
                </a:solidFill>
                <a:effectLst/>
                <a:latin typeface="Arial"/>
                <a:ea typeface="ＭＳ Ｐゴシック" charset="-128"/>
                <a:cs typeface="Arial"/>
              </a:rPr>
              <a:t>Change priority: </a:t>
            </a:r>
            <a:r>
              <a:rPr kumimoji="0" lang="en-GB" sz="1600" b="0" i="0" u="none" strike="noStrike" cap="none" normalizeH="0" baseline="0" dirty="0">
                <a:ln>
                  <a:noFill/>
                </a:ln>
                <a:solidFill>
                  <a:schemeClr val="tx1"/>
                </a:solidFill>
                <a:effectLst/>
                <a:latin typeface="Arial"/>
                <a:ea typeface="ＭＳ Ｐゴシック" charset="-128"/>
                <a:cs typeface="Arial"/>
              </a:rPr>
              <a:t>Medium</a:t>
            </a:r>
            <a:endParaRPr kumimoji="0" lang="en-US" sz="1600" b="1" i="0" u="none" strike="noStrike" cap="none" normalizeH="0" baseline="0" dirty="0">
              <a:ln>
                <a:noFill/>
              </a:ln>
              <a:solidFill>
                <a:schemeClr val="tx1"/>
              </a:solidFill>
              <a:effectLst/>
              <a:latin typeface="Arial"/>
              <a:ea typeface="Times New Roman" charset="0"/>
              <a:cs typeface="Arial"/>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a:ln>
                  <a:noFill/>
                </a:ln>
                <a:solidFill>
                  <a:schemeClr val="tx1"/>
                </a:solidFill>
                <a:effectLst/>
                <a:latin typeface="Arial"/>
                <a:ea typeface="ＭＳ Ｐゴシック" charset="-128"/>
                <a:cs typeface="Arial"/>
              </a:rPr>
              <a:t>Change implementation:</a:t>
            </a:r>
            <a:endParaRPr kumimoji="0" lang="en-US" sz="1600" b="1" i="0" u="none" strike="noStrike" cap="none" normalizeH="0" baseline="0" dirty="0">
              <a:ln>
                <a:noFill/>
              </a:ln>
              <a:solidFill>
                <a:schemeClr val="tx1"/>
              </a:solidFill>
              <a:effectLst/>
              <a:latin typeface="Arial"/>
              <a:ea typeface="Times New Roman" charset="0"/>
              <a:cs typeface="Arial"/>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a:ln>
                  <a:noFill/>
                </a:ln>
                <a:solidFill>
                  <a:schemeClr val="tx1"/>
                </a:solidFill>
                <a:effectLst/>
                <a:latin typeface="Arial"/>
                <a:ea typeface="ＭＳ Ｐゴシック" charset="-128"/>
                <a:cs typeface="Arial"/>
              </a:rPr>
              <a:t>Estimated effort: </a:t>
            </a:r>
            <a:r>
              <a:rPr kumimoji="0" lang="en-GB" sz="1600" b="0" i="0" u="none" strike="noStrike" cap="none" normalizeH="0" baseline="0" dirty="0">
                <a:ln>
                  <a:noFill/>
                </a:ln>
                <a:solidFill>
                  <a:schemeClr val="tx1"/>
                </a:solidFill>
                <a:effectLst/>
                <a:latin typeface="Arial"/>
                <a:ea typeface="ＭＳ Ｐゴシック" charset="-128"/>
                <a:cs typeface="Arial"/>
              </a:rPr>
              <a:t>2 hours</a:t>
            </a:r>
            <a:endParaRPr kumimoji="0" lang="en-US" sz="1600" b="1" i="0" u="none" strike="noStrike" cap="none" normalizeH="0" baseline="0" dirty="0">
              <a:ln>
                <a:noFill/>
              </a:ln>
              <a:solidFill>
                <a:schemeClr val="tx1"/>
              </a:solidFill>
              <a:effectLst/>
              <a:latin typeface="Arial"/>
              <a:ea typeface="Times New Roman" charset="0"/>
              <a:cs typeface="Arial"/>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a:ln>
                  <a:noFill/>
                </a:ln>
                <a:solidFill>
                  <a:schemeClr val="tx1"/>
                </a:solidFill>
                <a:effectLst/>
                <a:latin typeface="Arial"/>
                <a:ea typeface="ＭＳ Ｐゴシック" charset="-128"/>
                <a:cs typeface="Arial"/>
              </a:rPr>
              <a:t>Date to SGA app. team: </a:t>
            </a:r>
            <a:r>
              <a:rPr kumimoji="0" lang="en-GB" sz="1600" b="0" i="0" u="none" strike="noStrike" cap="none" normalizeH="0" baseline="0" dirty="0">
                <a:ln>
                  <a:noFill/>
                </a:ln>
                <a:solidFill>
                  <a:schemeClr val="tx1"/>
                </a:solidFill>
                <a:effectLst/>
                <a:latin typeface="Arial"/>
                <a:ea typeface="ＭＳ Ｐゴシック" charset="-128"/>
                <a:cs typeface="Arial"/>
              </a:rPr>
              <a:t>28/07/12	</a:t>
            </a:r>
            <a:r>
              <a:rPr kumimoji="0" lang="en-GB" sz="1600" b="1" i="0" u="none" strike="noStrike" cap="none" normalizeH="0" baseline="0" dirty="0">
                <a:ln>
                  <a:noFill/>
                </a:ln>
                <a:solidFill>
                  <a:schemeClr val="tx1"/>
                </a:solidFill>
                <a:effectLst/>
                <a:latin typeface="Arial"/>
                <a:ea typeface="ＭＳ Ｐゴシック" charset="-128"/>
                <a:cs typeface="Arial"/>
              </a:rPr>
              <a:t>CCB decision date: </a:t>
            </a:r>
            <a:r>
              <a:rPr kumimoji="0" lang="en-GB" sz="1600" b="0" i="0" u="none" strike="noStrike" cap="none" normalizeH="0" baseline="0" dirty="0">
                <a:ln>
                  <a:noFill/>
                </a:ln>
                <a:solidFill>
                  <a:schemeClr val="tx1"/>
                </a:solidFill>
                <a:effectLst/>
                <a:latin typeface="Arial"/>
                <a:ea typeface="ＭＳ Ｐゴシック" charset="-128"/>
                <a:cs typeface="Arial"/>
              </a:rPr>
              <a:t>30/07/12</a:t>
            </a:r>
            <a:endParaRPr kumimoji="0" lang="en-US" sz="1600" b="1" i="0" u="none" strike="noStrike" cap="none" normalizeH="0" baseline="0" dirty="0">
              <a:ln>
                <a:noFill/>
              </a:ln>
              <a:solidFill>
                <a:schemeClr val="tx1"/>
              </a:solidFill>
              <a:effectLst/>
              <a:latin typeface="Arial"/>
              <a:ea typeface="Times New Roman" charset="0"/>
              <a:cs typeface="Arial"/>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a:ln>
                  <a:noFill/>
                </a:ln>
                <a:solidFill>
                  <a:schemeClr val="tx1"/>
                </a:solidFill>
                <a:effectLst/>
                <a:latin typeface="Arial"/>
                <a:ea typeface="ＭＳ Ｐゴシック" charset="-128"/>
                <a:cs typeface="Arial"/>
              </a:rPr>
              <a:t>Decision: </a:t>
            </a:r>
            <a:r>
              <a:rPr kumimoji="0" lang="en-GB" sz="1600" b="0" i="0" u="none" strike="noStrike" cap="none" normalizeH="0" baseline="0" dirty="0">
                <a:ln>
                  <a:noFill/>
                </a:ln>
                <a:solidFill>
                  <a:schemeClr val="tx1"/>
                </a:solidFill>
                <a:effectLst/>
                <a:latin typeface="Arial"/>
                <a:ea typeface="ＭＳ Ｐゴシック" charset="-128"/>
                <a:cs typeface="Arial"/>
              </a:rPr>
              <a:t>Accept change. Change to be implemented in Release 1.2</a:t>
            </a:r>
            <a:endParaRPr kumimoji="0" lang="en-US" sz="1600" b="1" i="0" u="none" strike="noStrike" cap="none" normalizeH="0" baseline="0" dirty="0">
              <a:ln>
                <a:noFill/>
              </a:ln>
              <a:solidFill>
                <a:schemeClr val="tx1"/>
              </a:solidFill>
              <a:effectLst/>
              <a:latin typeface="Arial"/>
              <a:ea typeface="Times New Roman" charset="0"/>
              <a:cs typeface="Arial"/>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a:ln>
                  <a:noFill/>
                </a:ln>
                <a:solidFill>
                  <a:schemeClr val="tx1"/>
                </a:solidFill>
                <a:effectLst/>
                <a:latin typeface="Arial"/>
                <a:ea typeface="ＭＳ Ｐゴシック" charset="-128"/>
                <a:cs typeface="Arial"/>
              </a:rPr>
              <a:t>Change </a:t>
            </a:r>
            <a:r>
              <a:rPr kumimoji="0" lang="en-GB" sz="1600" b="1" i="0" u="none" strike="noStrike" cap="none" normalizeH="0" baseline="0" dirty="0" err="1">
                <a:ln>
                  <a:noFill/>
                </a:ln>
                <a:solidFill>
                  <a:schemeClr val="tx1"/>
                </a:solidFill>
                <a:effectLst/>
                <a:latin typeface="Arial"/>
                <a:ea typeface="ＭＳ Ｐゴシック" charset="-128"/>
                <a:cs typeface="Arial"/>
              </a:rPr>
              <a:t>implementor</a:t>
            </a:r>
            <a:r>
              <a:rPr kumimoji="0" lang="en-GB" sz="1600" b="1" i="0" u="none" strike="noStrike" cap="none" normalizeH="0" baseline="0" dirty="0">
                <a:ln>
                  <a:noFill/>
                </a:ln>
                <a:solidFill>
                  <a:schemeClr val="tx1"/>
                </a:solidFill>
                <a:effectLst/>
                <a:latin typeface="Arial"/>
                <a:ea typeface="ＭＳ Ｐゴシック" charset="-128"/>
                <a:cs typeface="Arial"/>
              </a:rPr>
              <a:t>:	Date of change:</a:t>
            </a:r>
            <a:endParaRPr kumimoji="0" lang="en-US" sz="1600" b="1" i="0" u="none" strike="noStrike" cap="none" normalizeH="0" baseline="0" dirty="0">
              <a:ln>
                <a:noFill/>
              </a:ln>
              <a:solidFill>
                <a:schemeClr val="tx1"/>
              </a:solidFill>
              <a:effectLst/>
              <a:latin typeface="Arial"/>
              <a:ea typeface="Times New Roman" charset="0"/>
              <a:cs typeface="Arial"/>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a:ln>
                  <a:noFill/>
                </a:ln>
                <a:solidFill>
                  <a:schemeClr val="tx1"/>
                </a:solidFill>
                <a:effectLst/>
                <a:latin typeface="Arial"/>
                <a:ea typeface="ＭＳ Ｐゴシック" charset="-128"/>
                <a:cs typeface="Arial"/>
              </a:rPr>
              <a:t>Date submitted to QA:	QA decision:</a:t>
            </a:r>
            <a:endParaRPr kumimoji="0" lang="en-US" sz="1600" b="1" i="0" u="none" strike="noStrike" cap="none" normalizeH="0" baseline="0" dirty="0">
              <a:ln>
                <a:noFill/>
              </a:ln>
              <a:solidFill>
                <a:schemeClr val="tx1"/>
              </a:solidFill>
              <a:effectLst/>
              <a:latin typeface="Arial"/>
              <a:ea typeface="Times New Roman" charset="0"/>
              <a:cs typeface="Arial"/>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a:ln>
                  <a:noFill/>
                </a:ln>
                <a:solidFill>
                  <a:schemeClr val="tx1"/>
                </a:solidFill>
                <a:effectLst/>
                <a:latin typeface="Arial"/>
                <a:ea typeface="ＭＳ Ｐゴシック" charset="-128"/>
                <a:cs typeface="Arial"/>
              </a:rPr>
              <a:t>Date submitted to CM:</a:t>
            </a:r>
            <a:endParaRPr kumimoji="0" lang="en-US" sz="1600" b="1" i="0" u="none" strike="noStrike" cap="none" normalizeH="0" baseline="0" dirty="0">
              <a:ln>
                <a:noFill/>
              </a:ln>
              <a:solidFill>
                <a:schemeClr val="tx1"/>
              </a:solidFill>
              <a:effectLst/>
              <a:latin typeface="Arial"/>
              <a:ea typeface="Times New Roman" charset="0"/>
              <a:cs typeface="Arial"/>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a:ln>
                  <a:noFill/>
                </a:ln>
                <a:solidFill>
                  <a:schemeClr val="tx1"/>
                </a:solidFill>
                <a:effectLst/>
                <a:latin typeface="Arial"/>
                <a:ea typeface="ＭＳ Ｐゴシック" charset="-128"/>
                <a:cs typeface="Arial"/>
              </a:rPr>
              <a:t>Comments: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chemeClr val="tx1"/>
              </a:solidFill>
              <a:effectLst/>
              <a:latin typeface="Times New Roman" charset="0"/>
              <a:ea typeface="Times New Roman"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Times New Roman" charset="0"/>
              <a:ea typeface="Times New Roman" charset="0"/>
            </a:endParaRPr>
          </a:p>
        </p:txBody>
      </p:sp>
      <p:sp>
        <p:nvSpPr>
          <p:cNvPr id="3" name="Date Placeholder 2"/>
          <p:cNvSpPr>
            <a:spLocks noGrp="1"/>
          </p:cNvSpPr>
          <p:nvPr>
            <p:ph type="dt" sz="half" idx="10"/>
          </p:nvPr>
        </p:nvSpPr>
        <p:spPr/>
        <p:txBody>
          <a:bodyPr/>
          <a:lstStyle/>
          <a:p>
            <a:r>
              <a:rPr lang="en-GB"/>
              <a:t>11/12/2014</a:t>
            </a:r>
            <a:endParaRPr lang="en-US"/>
          </a:p>
        </p:txBody>
      </p:sp>
    </p:spTree>
    <p:extLst>
      <p:ext uri="{BB962C8B-B14F-4D97-AF65-F5344CB8AC3E}">
        <p14:creationId xmlns:p14="http://schemas.microsoft.com/office/powerpoint/2010/main" val="655445655"/>
      </p:ext>
    </p:extLst>
  </p:cSld>
  <p:clrMapOvr>
    <a:masterClrMapping/>
  </p:clrMapOvr>
  <p:transition spd="med">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Factors in change analysis</a:t>
            </a:r>
          </a:p>
        </p:txBody>
      </p:sp>
      <p:sp>
        <p:nvSpPr>
          <p:cNvPr id="3" name="Content Placeholder 2"/>
          <p:cNvSpPr>
            <a:spLocks noGrp="1"/>
          </p:cNvSpPr>
          <p:nvPr>
            <p:ph idx="1"/>
          </p:nvPr>
        </p:nvSpPr>
        <p:spPr/>
        <p:txBody>
          <a:bodyPr/>
          <a:lstStyle/>
          <a:p>
            <a:r>
              <a:rPr lang="en-US" dirty="0"/>
              <a:t>The consequences of not making the change </a:t>
            </a:r>
            <a:endParaRPr lang="en-GB" dirty="0"/>
          </a:p>
          <a:p>
            <a:r>
              <a:rPr lang="en-US" dirty="0"/>
              <a:t>The benefits of the change </a:t>
            </a:r>
            <a:endParaRPr lang="en-GB" dirty="0"/>
          </a:p>
          <a:p>
            <a:r>
              <a:rPr lang="en-US" dirty="0"/>
              <a:t>The number of users affected by the change</a:t>
            </a:r>
            <a:endParaRPr lang="en-GB" dirty="0"/>
          </a:p>
          <a:p>
            <a:r>
              <a:rPr lang="en-US" dirty="0"/>
              <a:t>The costs of making the change</a:t>
            </a:r>
            <a:endParaRPr lang="en-GB" dirty="0"/>
          </a:p>
          <a:p>
            <a:r>
              <a:rPr lang="en-US" dirty="0"/>
              <a:t>The product release cycle</a:t>
            </a:r>
            <a:endParaRPr lang="en-GB" dirty="0"/>
          </a:p>
          <a:p>
            <a:endParaRPr lang="en-US" dirty="0"/>
          </a:p>
        </p:txBody>
      </p:sp>
      <p:sp>
        <p:nvSpPr>
          <p:cNvPr id="5" name="Footer Placeholder 4"/>
          <p:cNvSpPr>
            <a:spLocks noGrp="1"/>
          </p:cNvSpPr>
          <p:nvPr>
            <p:ph type="ftr" sz="quarter" idx="11"/>
          </p:nvPr>
        </p:nvSpPr>
        <p:spPr/>
        <p:txBody>
          <a:bodyPr/>
          <a:lstStyle/>
          <a:p>
            <a:r>
              <a:rPr lang="en-US"/>
              <a:t>Chapter 25 Configuration management</a:t>
            </a:r>
          </a:p>
        </p:txBody>
      </p:sp>
      <p:sp>
        <p:nvSpPr>
          <p:cNvPr id="4" name="Slide Number Placeholder 3"/>
          <p:cNvSpPr>
            <a:spLocks noGrp="1"/>
          </p:cNvSpPr>
          <p:nvPr>
            <p:ph type="sldNum" sz="quarter" idx="12"/>
          </p:nvPr>
        </p:nvSpPr>
        <p:spPr/>
        <p:txBody>
          <a:bodyPr/>
          <a:lstStyle/>
          <a:p>
            <a:fld id="{7B134961-4B2C-A547-9A54-CB85DA02077E}" type="slidenum">
              <a:rPr lang="en-US" smtClean="0"/>
              <a:pPr/>
              <a:t>58</a:t>
            </a:fld>
            <a:endParaRPr lang="en-US"/>
          </a:p>
        </p:txBody>
      </p:sp>
      <p:sp>
        <p:nvSpPr>
          <p:cNvPr id="6" name="Date Placeholder 5"/>
          <p:cNvSpPr>
            <a:spLocks noGrp="1"/>
          </p:cNvSpPr>
          <p:nvPr>
            <p:ph type="dt" sz="half" idx="10"/>
          </p:nvPr>
        </p:nvSpPr>
        <p:spPr/>
        <p:txBody>
          <a:bodyPr/>
          <a:lstStyle/>
          <a:p>
            <a:r>
              <a:rPr lang="en-GB"/>
              <a:t>11/12/2014</a:t>
            </a:r>
            <a:endParaRPr lang="en-US"/>
          </a:p>
        </p:txBody>
      </p:sp>
    </p:spTree>
    <p:extLst>
      <p:ext uri="{BB962C8B-B14F-4D97-AF65-F5344CB8AC3E}">
        <p14:creationId xmlns:p14="http://schemas.microsoft.com/office/powerpoint/2010/main" val="2399622716"/>
      </p:ext>
    </p:extLst>
  </p:cSld>
  <p:clrMapOvr>
    <a:masterClrMapping/>
  </p:clrMapOvr>
  <p:transition spd="med">
    <p:wipe dir="r"/>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Derivation history</a:t>
            </a:r>
            <a:r>
              <a:rPr lang="en-GB" dirty="0"/>
              <a:t> </a:t>
            </a:r>
            <a:endParaRPr lang="en-US" dirty="0"/>
          </a:p>
        </p:txBody>
      </p:sp>
      <p:sp>
        <p:nvSpPr>
          <p:cNvPr id="5" name="Footer Placeholder 4"/>
          <p:cNvSpPr>
            <a:spLocks noGrp="1"/>
          </p:cNvSpPr>
          <p:nvPr>
            <p:ph type="ftr" sz="quarter" idx="11"/>
          </p:nvPr>
        </p:nvSpPr>
        <p:spPr/>
        <p:txBody>
          <a:bodyPr/>
          <a:lstStyle/>
          <a:p>
            <a:r>
              <a:rPr lang="en-US"/>
              <a:t>Chapter 25 Configuration management</a:t>
            </a:r>
          </a:p>
        </p:txBody>
      </p:sp>
      <p:sp>
        <p:nvSpPr>
          <p:cNvPr id="4" name="Slide Number Placeholder 3"/>
          <p:cNvSpPr>
            <a:spLocks noGrp="1"/>
          </p:cNvSpPr>
          <p:nvPr>
            <p:ph type="sldNum" sz="quarter" idx="12"/>
          </p:nvPr>
        </p:nvSpPr>
        <p:spPr/>
        <p:txBody>
          <a:bodyPr/>
          <a:lstStyle/>
          <a:p>
            <a:fld id="{7B134961-4B2C-A547-9A54-CB85DA02077E}" type="slidenum">
              <a:rPr lang="en-US" smtClean="0"/>
              <a:pPr/>
              <a:t>59</a:t>
            </a:fld>
            <a:endParaRPr lang="en-US"/>
          </a:p>
        </p:txBody>
      </p:sp>
      <p:sp>
        <p:nvSpPr>
          <p:cNvPr id="18434" name="Text Box 2"/>
          <p:cNvSpPr txBox="1">
            <a:spLocks noChangeArrowheads="1"/>
          </p:cNvSpPr>
          <p:nvPr/>
        </p:nvSpPr>
        <p:spPr bwMode="auto">
          <a:xfrm>
            <a:off x="457200" y="1978024"/>
            <a:ext cx="8149711" cy="3750205"/>
          </a:xfrm>
          <a:prstGeom prst="rect">
            <a:avLst/>
          </a:prstGeom>
          <a:solidFill>
            <a:srgbClr val="FFFF00">
              <a:alpha val="3400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9525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a:ea typeface="Times New Roman" charset="0"/>
                <a:cs typeface="Arial"/>
              </a:rPr>
              <a:t>// SICSA project (XEP 6087)</a:t>
            </a:r>
          </a:p>
          <a:p>
            <a:pPr marL="0" marR="9525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a:ea typeface="Times New Roman" charset="0"/>
                <a:cs typeface="Arial"/>
              </a:rPr>
              <a:t>//</a:t>
            </a:r>
          </a:p>
          <a:p>
            <a:pPr marL="0" marR="9525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a:ea typeface="Times New Roman" charset="0"/>
                <a:cs typeface="Arial"/>
              </a:rPr>
              <a:t>// APP-SYSTEM/AUTH/RBAC/USER_ROLE</a:t>
            </a:r>
          </a:p>
          <a:p>
            <a:pPr marL="0" marR="9525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a:ea typeface="Times New Roman" charset="0"/>
                <a:cs typeface="Arial"/>
              </a:rPr>
              <a:t>//</a:t>
            </a:r>
          </a:p>
          <a:p>
            <a:pPr marL="0" marR="9525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a:ea typeface="Times New Roman" charset="0"/>
                <a:cs typeface="Arial"/>
              </a:rPr>
              <a:t>// Object: </a:t>
            </a:r>
            <a:r>
              <a:rPr kumimoji="0" lang="en-US" sz="1600" b="0" i="0" u="none" strike="noStrike" cap="none" normalizeH="0" baseline="0" dirty="0" err="1">
                <a:ln>
                  <a:noFill/>
                </a:ln>
                <a:solidFill>
                  <a:schemeClr val="tx1"/>
                </a:solidFill>
                <a:effectLst/>
                <a:latin typeface="Arial"/>
                <a:ea typeface="Times New Roman" charset="0"/>
                <a:cs typeface="Arial"/>
              </a:rPr>
              <a:t>currentRole</a:t>
            </a:r>
            <a:endParaRPr kumimoji="0" lang="en-US" sz="1600" b="0" i="0" u="none" strike="noStrike" cap="none" normalizeH="0" baseline="0" dirty="0">
              <a:ln>
                <a:noFill/>
              </a:ln>
              <a:solidFill>
                <a:schemeClr val="tx1"/>
              </a:solidFill>
              <a:effectLst/>
              <a:latin typeface="Arial"/>
              <a:ea typeface="Times New Roman" charset="0"/>
              <a:cs typeface="Arial"/>
            </a:endParaRPr>
          </a:p>
          <a:p>
            <a:pPr marL="0" marR="9525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a:ea typeface="Times New Roman" charset="0"/>
                <a:cs typeface="Arial"/>
              </a:rPr>
              <a:t>// Author: R. </a:t>
            </a:r>
            <a:r>
              <a:rPr kumimoji="0" lang="en-US" sz="1600" b="0" i="0" u="none" strike="noStrike" cap="none" normalizeH="0" baseline="0" dirty="0" err="1">
                <a:ln>
                  <a:noFill/>
                </a:ln>
                <a:solidFill>
                  <a:schemeClr val="tx1"/>
                </a:solidFill>
                <a:effectLst/>
                <a:latin typeface="Arial"/>
                <a:ea typeface="Times New Roman" charset="0"/>
                <a:cs typeface="Arial"/>
              </a:rPr>
              <a:t>Looek</a:t>
            </a:r>
            <a:endParaRPr kumimoji="0" lang="en-US" sz="1600" b="0" i="0" u="none" strike="noStrike" cap="none" normalizeH="0" baseline="0" dirty="0">
              <a:ln>
                <a:noFill/>
              </a:ln>
              <a:solidFill>
                <a:schemeClr val="tx1"/>
              </a:solidFill>
              <a:effectLst/>
              <a:latin typeface="Arial"/>
              <a:ea typeface="Times New Roman" charset="0"/>
              <a:cs typeface="Arial"/>
            </a:endParaRPr>
          </a:p>
          <a:p>
            <a:pPr marL="0" marR="9525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a:ea typeface="Times New Roman" charset="0"/>
                <a:cs typeface="Arial"/>
              </a:rPr>
              <a:t>// Creation date: 13/11/2012</a:t>
            </a:r>
          </a:p>
          <a:p>
            <a:pPr marL="0" marR="9525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a:ea typeface="Times New Roman" charset="0"/>
                <a:cs typeface="Arial"/>
              </a:rPr>
              <a:t>//</a:t>
            </a:r>
          </a:p>
          <a:p>
            <a:pPr marL="0" marR="9525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a:ea typeface="Times New Roman" charset="0"/>
                <a:cs typeface="Arial"/>
              </a:rPr>
              <a:t>// © St Andrews University 2012</a:t>
            </a:r>
          </a:p>
          <a:p>
            <a:pPr marL="0" marR="9525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a:ea typeface="Times New Roman" charset="0"/>
                <a:cs typeface="Arial"/>
              </a:rPr>
              <a:t>//</a:t>
            </a:r>
          </a:p>
          <a:p>
            <a:pPr marL="0" marR="9525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a:ea typeface="Times New Roman" charset="0"/>
                <a:cs typeface="Arial"/>
              </a:rPr>
              <a:t>// Modification history</a:t>
            </a:r>
          </a:p>
          <a:p>
            <a:pPr marL="0" marR="9525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a:ea typeface="Times New Roman" charset="0"/>
                <a:cs typeface="Arial"/>
              </a:rPr>
              <a:t>// Version	Modifier	Date	</a:t>
            </a:r>
            <a:r>
              <a:rPr kumimoji="0" lang="en-US" sz="1600" b="0" i="0" u="none" strike="noStrike" cap="none" normalizeH="0" dirty="0">
                <a:ln>
                  <a:noFill/>
                </a:ln>
                <a:solidFill>
                  <a:schemeClr val="tx1"/>
                </a:solidFill>
                <a:effectLst/>
                <a:latin typeface="Arial"/>
                <a:ea typeface="Times New Roman" charset="0"/>
                <a:cs typeface="Arial"/>
              </a:rPr>
              <a:t>  	</a:t>
            </a:r>
            <a:r>
              <a:rPr kumimoji="0" lang="en-US" sz="1600" b="0" i="0" u="none" strike="noStrike" cap="none" normalizeH="0" baseline="0" dirty="0">
                <a:ln>
                  <a:noFill/>
                </a:ln>
                <a:solidFill>
                  <a:schemeClr val="tx1"/>
                </a:solidFill>
                <a:effectLst/>
                <a:latin typeface="Arial"/>
                <a:ea typeface="Times New Roman" charset="0"/>
                <a:cs typeface="Arial"/>
              </a:rPr>
              <a:t>Change		Reason</a:t>
            </a:r>
          </a:p>
          <a:p>
            <a:pPr marL="0" marR="9525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a:ea typeface="Times New Roman" charset="0"/>
                <a:cs typeface="Arial"/>
              </a:rPr>
              <a:t>// 1.0	J. Jones	11/11/2009	Add header	Submitted to CM</a:t>
            </a:r>
          </a:p>
          <a:p>
            <a:pPr marL="0" marR="9525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a:ea typeface="Times New Roman" charset="0"/>
                <a:cs typeface="Arial"/>
              </a:rPr>
              <a:t>// 1.1	R. </a:t>
            </a:r>
            <a:r>
              <a:rPr kumimoji="0" lang="en-US" sz="1600" b="0" i="0" u="none" strike="noStrike" cap="none" normalizeH="0" baseline="0" dirty="0" err="1">
                <a:ln>
                  <a:noFill/>
                </a:ln>
                <a:solidFill>
                  <a:schemeClr val="tx1"/>
                </a:solidFill>
                <a:effectLst/>
                <a:latin typeface="Arial"/>
                <a:ea typeface="Times New Roman" charset="0"/>
                <a:cs typeface="Arial"/>
              </a:rPr>
              <a:t>Looek</a:t>
            </a:r>
            <a:r>
              <a:rPr kumimoji="0" lang="en-US" sz="1600" b="0" i="0" u="none" strike="noStrike" cap="none" normalizeH="0" baseline="0" dirty="0">
                <a:ln>
                  <a:noFill/>
                </a:ln>
                <a:solidFill>
                  <a:schemeClr val="tx1"/>
                </a:solidFill>
                <a:effectLst/>
                <a:latin typeface="Arial"/>
                <a:ea typeface="Times New Roman" charset="0"/>
                <a:cs typeface="Arial"/>
              </a:rPr>
              <a:t> 	13/11/2012	New field		Change req. R07/02</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Times New Roman" charset="0"/>
              <a:ea typeface="Times New Roman" charset="0"/>
            </a:endParaRPr>
          </a:p>
        </p:txBody>
      </p:sp>
      <p:sp>
        <p:nvSpPr>
          <p:cNvPr id="3" name="Date Placeholder 2"/>
          <p:cNvSpPr>
            <a:spLocks noGrp="1"/>
          </p:cNvSpPr>
          <p:nvPr>
            <p:ph type="dt" sz="half" idx="10"/>
          </p:nvPr>
        </p:nvSpPr>
        <p:spPr/>
        <p:txBody>
          <a:bodyPr/>
          <a:lstStyle/>
          <a:p>
            <a:r>
              <a:rPr lang="en-GB"/>
              <a:t>11/12/2014</a:t>
            </a:r>
            <a:endParaRPr lang="en-US"/>
          </a:p>
        </p:txBody>
      </p:sp>
    </p:spTree>
    <p:extLst>
      <p:ext uri="{BB962C8B-B14F-4D97-AF65-F5344CB8AC3E}">
        <p14:creationId xmlns:p14="http://schemas.microsoft.com/office/powerpoint/2010/main" val="3327752102"/>
      </p:ext>
    </p:extLst>
  </p:cSld>
  <p:clrMapOvr>
    <a:masterClrMapping/>
  </p:clrMapOvr>
  <p:transition spd="med">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development and SCM</a:t>
            </a:r>
          </a:p>
        </p:txBody>
      </p:sp>
      <p:sp>
        <p:nvSpPr>
          <p:cNvPr id="3" name="Content Placeholder 2"/>
          <p:cNvSpPr>
            <a:spLocks noGrp="1"/>
          </p:cNvSpPr>
          <p:nvPr>
            <p:ph idx="1"/>
          </p:nvPr>
        </p:nvSpPr>
        <p:spPr/>
        <p:txBody>
          <a:bodyPr/>
          <a:lstStyle/>
          <a:p>
            <a:r>
              <a:rPr lang="en-US" dirty="0"/>
              <a:t>Agile development, where components and systems are changed several times per day, is impossible without using CM tools. </a:t>
            </a:r>
          </a:p>
          <a:p>
            <a:r>
              <a:rPr lang="en-US" dirty="0"/>
              <a:t>The </a:t>
            </a:r>
            <a:r>
              <a:rPr lang="en-US" dirty="0">
                <a:solidFill>
                  <a:srgbClr val="FF0000"/>
                </a:solidFill>
              </a:rPr>
              <a:t>definitive versions </a:t>
            </a:r>
            <a:r>
              <a:rPr lang="en-US" dirty="0"/>
              <a:t>of components are held in a shared </a:t>
            </a:r>
            <a:r>
              <a:rPr lang="en-US" dirty="0">
                <a:solidFill>
                  <a:srgbClr val="FF0000"/>
                </a:solidFill>
              </a:rPr>
              <a:t>project repository </a:t>
            </a:r>
            <a:r>
              <a:rPr lang="en-US" dirty="0"/>
              <a:t>and developers copy these into their own workspace. </a:t>
            </a:r>
          </a:p>
          <a:p>
            <a:r>
              <a:rPr lang="en-US" dirty="0"/>
              <a:t>They make changes to the code then use system building tools to create a new system on their own computer for testing. Once they are happy with the changes made, they return the modified components to the project repository. </a:t>
            </a:r>
          </a:p>
        </p:txBody>
      </p:sp>
      <p:sp>
        <p:nvSpPr>
          <p:cNvPr id="4" name="Date Placeholder 3"/>
          <p:cNvSpPr>
            <a:spLocks noGrp="1"/>
          </p:cNvSpPr>
          <p:nvPr>
            <p:ph type="dt" sz="half" idx="10"/>
          </p:nvPr>
        </p:nvSpPr>
        <p:spPr/>
        <p:txBody>
          <a:bodyPr/>
          <a:lstStyle/>
          <a:p>
            <a:r>
              <a:rPr lang="en-GB"/>
              <a:t>11/12/2014</a:t>
            </a:r>
            <a:endParaRPr lang="en-US"/>
          </a:p>
        </p:txBody>
      </p:sp>
      <p:sp>
        <p:nvSpPr>
          <p:cNvPr id="5" name="Footer Placeholder 4"/>
          <p:cNvSpPr>
            <a:spLocks noGrp="1"/>
          </p:cNvSpPr>
          <p:nvPr>
            <p:ph type="ftr" sz="quarter" idx="11"/>
          </p:nvPr>
        </p:nvSpPr>
        <p:spPr/>
        <p:txBody>
          <a:bodyPr/>
          <a:lstStyle/>
          <a:p>
            <a:r>
              <a:rPr lang="en-US"/>
              <a:t>Chapter 25 Configuration management</a:t>
            </a:r>
          </a:p>
        </p:txBody>
      </p:sp>
      <p:sp>
        <p:nvSpPr>
          <p:cNvPr id="6" name="Slide Number Placeholder 5"/>
          <p:cNvSpPr>
            <a:spLocks noGrp="1"/>
          </p:cNvSpPr>
          <p:nvPr>
            <p:ph type="sldNum" sz="quarter" idx="12"/>
          </p:nvPr>
        </p:nvSpPr>
        <p:spPr/>
        <p:txBody>
          <a:bodyPr/>
          <a:lstStyle/>
          <a:p>
            <a:fld id="{7B134961-4B2C-A547-9A54-CB85DA02077E}" type="slidenum">
              <a:rPr lang="en-US" smtClean="0"/>
              <a:pPr/>
              <a:t>6</a:t>
            </a:fld>
            <a:endParaRPr lang="en-US"/>
          </a:p>
        </p:txBody>
      </p:sp>
    </p:spTree>
    <p:extLst>
      <p:ext uri="{BB962C8B-B14F-4D97-AF65-F5344CB8AC3E}">
        <p14:creationId xmlns:p14="http://schemas.microsoft.com/office/powerpoint/2010/main" val="3458573772"/>
      </p:ext>
    </p:extLst>
  </p:cSld>
  <p:clrMapOvr>
    <a:masterClrMapping/>
  </p:clrMapOvr>
  <p:transition spd="med">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Change management and agile methods</a:t>
            </a:r>
            <a:endParaRPr lang="en-US" dirty="0"/>
          </a:p>
        </p:txBody>
      </p:sp>
      <p:sp>
        <p:nvSpPr>
          <p:cNvPr id="3" name="Content Placeholder 2"/>
          <p:cNvSpPr>
            <a:spLocks noGrp="1"/>
          </p:cNvSpPr>
          <p:nvPr>
            <p:ph idx="1"/>
          </p:nvPr>
        </p:nvSpPr>
        <p:spPr/>
        <p:txBody>
          <a:bodyPr/>
          <a:lstStyle/>
          <a:p>
            <a:r>
              <a:rPr lang="en-US" dirty="0"/>
              <a:t>In some agile methods, customers are directly involved in change management. </a:t>
            </a:r>
          </a:p>
          <a:p>
            <a:r>
              <a:rPr lang="en-US" dirty="0"/>
              <a:t>They propose a change to the requirements and work with the team to assess its impact and decide whether the change should take priority over the features planned for the next increment of the system. </a:t>
            </a:r>
          </a:p>
          <a:p>
            <a:r>
              <a:rPr lang="en-US" dirty="0"/>
              <a:t>Changes to improve the software increment are decided by the programmers working on the system. </a:t>
            </a:r>
          </a:p>
          <a:p>
            <a:r>
              <a:rPr lang="en-US" dirty="0"/>
              <a:t>Refactoring, where the software is continually improved, is not seen as an overhead but as a necessary part of the development process. </a:t>
            </a:r>
          </a:p>
        </p:txBody>
      </p:sp>
      <p:sp>
        <p:nvSpPr>
          <p:cNvPr id="5" name="Footer Placeholder 4"/>
          <p:cNvSpPr>
            <a:spLocks noGrp="1"/>
          </p:cNvSpPr>
          <p:nvPr>
            <p:ph type="ftr" sz="quarter" idx="11"/>
          </p:nvPr>
        </p:nvSpPr>
        <p:spPr/>
        <p:txBody>
          <a:bodyPr/>
          <a:lstStyle/>
          <a:p>
            <a:r>
              <a:rPr lang="en-US"/>
              <a:t>Chapter 25 Configuration management</a:t>
            </a:r>
          </a:p>
        </p:txBody>
      </p:sp>
      <p:sp>
        <p:nvSpPr>
          <p:cNvPr id="4" name="Slide Number Placeholder 3"/>
          <p:cNvSpPr>
            <a:spLocks noGrp="1"/>
          </p:cNvSpPr>
          <p:nvPr>
            <p:ph type="sldNum" sz="quarter" idx="12"/>
          </p:nvPr>
        </p:nvSpPr>
        <p:spPr/>
        <p:txBody>
          <a:bodyPr/>
          <a:lstStyle/>
          <a:p>
            <a:fld id="{7B134961-4B2C-A547-9A54-CB85DA02077E}" type="slidenum">
              <a:rPr lang="en-US" smtClean="0"/>
              <a:pPr/>
              <a:t>60</a:t>
            </a:fld>
            <a:endParaRPr lang="en-US"/>
          </a:p>
        </p:txBody>
      </p:sp>
      <p:sp>
        <p:nvSpPr>
          <p:cNvPr id="6" name="Date Placeholder 5"/>
          <p:cNvSpPr>
            <a:spLocks noGrp="1"/>
          </p:cNvSpPr>
          <p:nvPr>
            <p:ph type="dt" sz="half" idx="10"/>
          </p:nvPr>
        </p:nvSpPr>
        <p:spPr/>
        <p:txBody>
          <a:bodyPr/>
          <a:lstStyle/>
          <a:p>
            <a:r>
              <a:rPr lang="en-GB"/>
              <a:t>11/12/2014</a:t>
            </a:r>
            <a:endParaRPr lang="en-US"/>
          </a:p>
        </p:txBody>
      </p:sp>
    </p:spTree>
    <p:extLst>
      <p:ext uri="{BB962C8B-B14F-4D97-AF65-F5344CB8AC3E}">
        <p14:creationId xmlns:p14="http://schemas.microsoft.com/office/powerpoint/2010/main" val="1830090324"/>
      </p:ext>
    </p:extLst>
  </p:cSld>
  <p:clrMapOvr>
    <a:masterClrMapping/>
  </p:clrMapOvr>
  <p:transition spd="med">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72899"/>
            <a:ext cx="8229600" cy="1143000"/>
          </a:xfrm>
        </p:spPr>
        <p:txBody>
          <a:bodyPr/>
          <a:lstStyle/>
          <a:p>
            <a:pPr algn="ctr"/>
            <a:r>
              <a:rPr lang="en-US" dirty="0">
                <a:solidFill>
                  <a:srgbClr val="FF0000"/>
                </a:solidFill>
              </a:rPr>
              <a:t>Release management</a:t>
            </a:r>
          </a:p>
        </p:txBody>
      </p:sp>
      <p:sp>
        <p:nvSpPr>
          <p:cNvPr id="4" name="Footer Placeholder 3"/>
          <p:cNvSpPr>
            <a:spLocks noGrp="1"/>
          </p:cNvSpPr>
          <p:nvPr>
            <p:ph type="ftr" sz="quarter" idx="11"/>
          </p:nvPr>
        </p:nvSpPr>
        <p:spPr/>
        <p:txBody>
          <a:bodyPr/>
          <a:lstStyle/>
          <a:p>
            <a:r>
              <a:rPr lang="en-US"/>
              <a:t>Chapter 25 Configuration management</a:t>
            </a:r>
          </a:p>
        </p:txBody>
      </p:sp>
      <p:sp>
        <p:nvSpPr>
          <p:cNvPr id="5" name="Slide Number Placeholder 4"/>
          <p:cNvSpPr>
            <a:spLocks noGrp="1"/>
          </p:cNvSpPr>
          <p:nvPr>
            <p:ph type="sldNum" sz="quarter" idx="12"/>
          </p:nvPr>
        </p:nvSpPr>
        <p:spPr/>
        <p:txBody>
          <a:bodyPr/>
          <a:lstStyle/>
          <a:p>
            <a:fld id="{7B134961-4B2C-A547-9A54-CB85DA02077E}" type="slidenum">
              <a:rPr lang="en-US" smtClean="0"/>
              <a:pPr/>
              <a:t>61</a:t>
            </a:fld>
            <a:endParaRPr lang="en-US"/>
          </a:p>
        </p:txBody>
      </p:sp>
      <p:sp>
        <p:nvSpPr>
          <p:cNvPr id="6" name="Date Placeholder 5"/>
          <p:cNvSpPr>
            <a:spLocks noGrp="1"/>
          </p:cNvSpPr>
          <p:nvPr>
            <p:ph type="dt" sz="half" idx="10"/>
          </p:nvPr>
        </p:nvSpPr>
        <p:spPr/>
        <p:txBody>
          <a:bodyPr/>
          <a:lstStyle/>
          <a:p>
            <a:r>
              <a:rPr lang="en-GB"/>
              <a:t>11/12/2014</a:t>
            </a:r>
            <a:endParaRPr lang="en-US"/>
          </a:p>
        </p:txBody>
      </p:sp>
    </p:spTree>
    <p:extLst>
      <p:ext uri="{BB962C8B-B14F-4D97-AF65-F5344CB8AC3E}">
        <p14:creationId xmlns:p14="http://schemas.microsoft.com/office/powerpoint/2010/main" val="1624149858"/>
      </p:ext>
    </p:extLst>
  </p:cSld>
  <p:clrMapOvr>
    <a:masterClrMapping/>
  </p:clrMapOvr>
  <p:transition spd="med">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Release management</a:t>
            </a:r>
          </a:p>
        </p:txBody>
      </p:sp>
      <p:sp>
        <p:nvSpPr>
          <p:cNvPr id="3" name="Content Placeholder 2"/>
          <p:cNvSpPr>
            <a:spLocks noGrp="1"/>
          </p:cNvSpPr>
          <p:nvPr>
            <p:ph idx="1"/>
          </p:nvPr>
        </p:nvSpPr>
        <p:spPr>
          <a:xfrm>
            <a:off x="457200" y="1600200"/>
            <a:ext cx="8229600" cy="4756150"/>
          </a:xfrm>
        </p:spPr>
        <p:txBody>
          <a:bodyPr/>
          <a:lstStyle/>
          <a:p>
            <a:r>
              <a:rPr lang="en-US" dirty="0"/>
              <a:t>A </a:t>
            </a:r>
            <a:r>
              <a:rPr lang="en-US" dirty="0">
                <a:solidFill>
                  <a:srgbClr val="FF0000"/>
                </a:solidFill>
              </a:rPr>
              <a:t>system release </a:t>
            </a:r>
            <a:r>
              <a:rPr lang="en-US" dirty="0"/>
              <a:t>is a version of a software system that is distributed to customers.</a:t>
            </a:r>
          </a:p>
          <a:p>
            <a:r>
              <a:rPr lang="en-US" dirty="0"/>
              <a:t>For mass market software, it is usually possible to identify two types of release: </a:t>
            </a:r>
            <a:r>
              <a:rPr lang="en-US" dirty="0">
                <a:solidFill>
                  <a:srgbClr val="FF0000"/>
                </a:solidFill>
              </a:rPr>
              <a:t>major</a:t>
            </a:r>
            <a:r>
              <a:rPr lang="en-US" dirty="0"/>
              <a:t> releases which deliver significant new functionality, and </a:t>
            </a:r>
            <a:r>
              <a:rPr lang="en-US" dirty="0">
                <a:solidFill>
                  <a:srgbClr val="FF0000"/>
                </a:solidFill>
              </a:rPr>
              <a:t>minor</a:t>
            </a:r>
            <a:r>
              <a:rPr lang="en-US" dirty="0"/>
              <a:t> releases, which repair bugs and fix customer problems that have been reported. </a:t>
            </a:r>
          </a:p>
          <a:p>
            <a:r>
              <a:rPr lang="en-US" dirty="0"/>
              <a:t>For custom software or software product lines, releases of the system may have to be produced for each customer. Individual customers may be running several different releases of the system at the same time. </a:t>
            </a:r>
          </a:p>
        </p:txBody>
      </p:sp>
      <p:sp>
        <p:nvSpPr>
          <p:cNvPr id="5" name="Footer Placeholder 4"/>
          <p:cNvSpPr>
            <a:spLocks noGrp="1"/>
          </p:cNvSpPr>
          <p:nvPr>
            <p:ph type="ftr" sz="quarter" idx="11"/>
          </p:nvPr>
        </p:nvSpPr>
        <p:spPr/>
        <p:txBody>
          <a:bodyPr/>
          <a:lstStyle/>
          <a:p>
            <a:r>
              <a:rPr lang="en-US"/>
              <a:t>Chapter 25 Configuration management</a:t>
            </a:r>
          </a:p>
        </p:txBody>
      </p:sp>
      <p:sp>
        <p:nvSpPr>
          <p:cNvPr id="4" name="Slide Number Placeholder 3"/>
          <p:cNvSpPr>
            <a:spLocks noGrp="1"/>
          </p:cNvSpPr>
          <p:nvPr>
            <p:ph type="sldNum" sz="quarter" idx="12"/>
          </p:nvPr>
        </p:nvSpPr>
        <p:spPr/>
        <p:txBody>
          <a:bodyPr/>
          <a:lstStyle/>
          <a:p>
            <a:fld id="{7B134961-4B2C-A547-9A54-CB85DA02077E}" type="slidenum">
              <a:rPr lang="en-US" smtClean="0"/>
              <a:pPr/>
              <a:t>62</a:t>
            </a:fld>
            <a:endParaRPr lang="en-US"/>
          </a:p>
        </p:txBody>
      </p:sp>
      <p:sp>
        <p:nvSpPr>
          <p:cNvPr id="6" name="Date Placeholder 5"/>
          <p:cNvSpPr>
            <a:spLocks noGrp="1"/>
          </p:cNvSpPr>
          <p:nvPr>
            <p:ph type="dt" sz="half" idx="10"/>
          </p:nvPr>
        </p:nvSpPr>
        <p:spPr/>
        <p:txBody>
          <a:bodyPr/>
          <a:lstStyle/>
          <a:p>
            <a:r>
              <a:rPr lang="en-GB"/>
              <a:t>11/12/2014</a:t>
            </a:r>
            <a:endParaRPr lang="en-US"/>
          </a:p>
        </p:txBody>
      </p:sp>
    </p:spTree>
  </p:cSld>
  <p:clrMapOvr>
    <a:masterClrMapping/>
  </p:clrMapOvr>
  <p:transition spd="med">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Release components</a:t>
            </a:r>
          </a:p>
        </p:txBody>
      </p:sp>
      <p:sp>
        <p:nvSpPr>
          <p:cNvPr id="3" name="Content Placeholder 2"/>
          <p:cNvSpPr>
            <a:spLocks noGrp="1"/>
          </p:cNvSpPr>
          <p:nvPr>
            <p:ph idx="1"/>
          </p:nvPr>
        </p:nvSpPr>
        <p:spPr/>
        <p:txBody>
          <a:bodyPr/>
          <a:lstStyle/>
          <a:p>
            <a:r>
              <a:rPr lang="en-US" dirty="0"/>
              <a:t>As well as the </a:t>
            </a:r>
            <a:r>
              <a:rPr lang="en-US" b="1" dirty="0"/>
              <a:t>executable code </a:t>
            </a:r>
            <a:r>
              <a:rPr lang="en-US" dirty="0"/>
              <a:t>of the system, a release may also include:</a:t>
            </a:r>
            <a:endParaRPr lang="en-GB" dirty="0"/>
          </a:p>
          <a:p>
            <a:pPr lvl="1"/>
            <a:r>
              <a:rPr lang="en-US" b="1" dirty="0"/>
              <a:t>configuration files </a:t>
            </a:r>
            <a:r>
              <a:rPr lang="en-US" dirty="0"/>
              <a:t>defining how the release should be configured for particular installations;</a:t>
            </a:r>
            <a:endParaRPr lang="en-GB" dirty="0"/>
          </a:p>
          <a:p>
            <a:pPr lvl="1"/>
            <a:r>
              <a:rPr lang="en-US" b="1" dirty="0"/>
              <a:t>data files</a:t>
            </a:r>
            <a:r>
              <a:rPr lang="en-US" dirty="0"/>
              <a:t>, such as files of error messages, that are needed for successful system operation;</a:t>
            </a:r>
            <a:endParaRPr lang="en-GB" dirty="0"/>
          </a:p>
          <a:p>
            <a:pPr lvl="1"/>
            <a:r>
              <a:rPr lang="en-US" dirty="0"/>
              <a:t>an </a:t>
            </a:r>
            <a:r>
              <a:rPr lang="en-US" b="1" dirty="0"/>
              <a:t>installation program </a:t>
            </a:r>
            <a:r>
              <a:rPr lang="en-US" dirty="0"/>
              <a:t>that is used to help install the system on target hardware;</a:t>
            </a:r>
            <a:endParaRPr lang="en-GB" dirty="0"/>
          </a:p>
          <a:p>
            <a:pPr lvl="1"/>
            <a:r>
              <a:rPr lang="en-US" dirty="0"/>
              <a:t>electronic and paper </a:t>
            </a:r>
            <a:r>
              <a:rPr lang="en-US" b="1" dirty="0"/>
              <a:t>documentation</a:t>
            </a:r>
            <a:r>
              <a:rPr lang="en-US" dirty="0"/>
              <a:t> describing the system;</a:t>
            </a:r>
            <a:endParaRPr lang="en-GB" dirty="0"/>
          </a:p>
          <a:p>
            <a:pPr lvl="1"/>
            <a:r>
              <a:rPr lang="en-US" b="1" dirty="0"/>
              <a:t>packaging</a:t>
            </a:r>
            <a:r>
              <a:rPr lang="en-US" dirty="0"/>
              <a:t> and associated publicity</a:t>
            </a:r>
            <a:r>
              <a:rPr lang="en-US" i="1" dirty="0"/>
              <a:t> </a:t>
            </a:r>
            <a:r>
              <a:rPr lang="en-US" dirty="0"/>
              <a:t>that have been designed for that release.</a:t>
            </a:r>
            <a:endParaRPr lang="en-GB" dirty="0"/>
          </a:p>
        </p:txBody>
      </p:sp>
      <p:sp>
        <p:nvSpPr>
          <p:cNvPr id="4" name="Footer Placeholder 3"/>
          <p:cNvSpPr>
            <a:spLocks noGrp="1"/>
          </p:cNvSpPr>
          <p:nvPr>
            <p:ph type="ftr" sz="quarter" idx="11"/>
          </p:nvPr>
        </p:nvSpPr>
        <p:spPr/>
        <p:txBody>
          <a:bodyPr/>
          <a:lstStyle/>
          <a:p>
            <a:r>
              <a:rPr lang="en-US"/>
              <a:t>Chapter 25 Configuration management</a:t>
            </a:r>
          </a:p>
        </p:txBody>
      </p:sp>
      <p:sp>
        <p:nvSpPr>
          <p:cNvPr id="5" name="Slide Number Placeholder 4"/>
          <p:cNvSpPr>
            <a:spLocks noGrp="1"/>
          </p:cNvSpPr>
          <p:nvPr>
            <p:ph type="sldNum" sz="quarter" idx="12"/>
          </p:nvPr>
        </p:nvSpPr>
        <p:spPr/>
        <p:txBody>
          <a:bodyPr/>
          <a:lstStyle/>
          <a:p>
            <a:fld id="{7B134961-4B2C-A547-9A54-CB85DA02077E}" type="slidenum">
              <a:rPr lang="en-US" smtClean="0"/>
              <a:pPr/>
              <a:t>63</a:t>
            </a:fld>
            <a:endParaRPr lang="en-US"/>
          </a:p>
        </p:txBody>
      </p:sp>
      <p:sp>
        <p:nvSpPr>
          <p:cNvPr id="6" name="Date Placeholder 5"/>
          <p:cNvSpPr>
            <a:spLocks noGrp="1"/>
          </p:cNvSpPr>
          <p:nvPr>
            <p:ph type="dt" sz="half" idx="10"/>
          </p:nvPr>
        </p:nvSpPr>
        <p:spPr/>
        <p:txBody>
          <a:bodyPr/>
          <a:lstStyle/>
          <a:p>
            <a:r>
              <a:rPr lang="en-GB"/>
              <a:t>11/12/2014</a:t>
            </a:r>
            <a:endParaRPr lang="en-US"/>
          </a:p>
        </p:txBody>
      </p:sp>
    </p:spTree>
    <p:extLst>
      <p:ext uri="{BB962C8B-B14F-4D97-AF65-F5344CB8AC3E}">
        <p14:creationId xmlns:p14="http://schemas.microsoft.com/office/powerpoint/2010/main" val="1695819742"/>
      </p:ext>
    </p:extLst>
  </p:cSld>
  <p:clrMapOvr>
    <a:masterClrMapping/>
  </p:clrMapOvr>
  <p:transition spd="med">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Factors influencing system release planning</a:t>
            </a:r>
            <a:r>
              <a:rPr lang="en-GB" dirty="0"/>
              <a:t>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94940251"/>
              </p:ext>
            </p:extLst>
          </p:nvPr>
        </p:nvGraphicFramePr>
        <p:xfrm>
          <a:off x="457200" y="1702257"/>
          <a:ext cx="7957172" cy="4419600"/>
        </p:xfrm>
        <a:graphic>
          <a:graphicData uri="http://schemas.openxmlformats.org/drawingml/2006/table">
            <a:tbl>
              <a:tblPr firstRow="1" bandRow="1">
                <a:tableStyleId>{5C22544A-7EE6-4342-B048-85BDC9FD1C3A}</a:tableStyleId>
              </a:tblPr>
              <a:tblGrid>
                <a:gridCol w="2157742">
                  <a:extLst>
                    <a:ext uri="{9D8B030D-6E8A-4147-A177-3AD203B41FA5}">
                      <a16:colId xmlns:a16="http://schemas.microsoft.com/office/drawing/2014/main" val="20000"/>
                    </a:ext>
                  </a:extLst>
                </a:gridCol>
                <a:gridCol w="5799430">
                  <a:extLst>
                    <a:ext uri="{9D8B030D-6E8A-4147-A177-3AD203B41FA5}">
                      <a16:colId xmlns:a16="http://schemas.microsoft.com/office/drawing/2014/main" val="20001"/>
                    </a:ext>
                  </a:extLst>
                </a:gridCol>
              </a:tblGrid>
              <a:tr h="370840">
                <a:tc>
                  <a:txBody>
                    <a:bodyPr/>
                    <a:lstStyle/>
                    <a:p>
                      <a:pPr algn="just">
                        <a:spcAft>
                          <a:spcPts val="0"/>
                        </a:spcAft>
                      </a:pPr>
                      <a:r>
                        <a:rPr lang="en-GB" sz="1400" b="1" dirty="0">
                          <a:solidFill>
                            <a:srgbClr val="000000"/>
                          </a:solidFill>
                          <a:latin typeface="Arial"/>
                          <a:ea typeface="Times New Roman"/>
                          <a:cs typeface="Arial"/>
                        </a:rPr>
                        <a:t>Factor</a:t>
                      </a:r>
                    </a:p>
                  </a:txBody>
                  <a:tcPr marL="73025" marR="73025" marT="91440" marB="91440"/>
                </a:tc>
                <a:tc>
                  <a:txBody>
                    <a:bodyPr/>
                    <a:lstStyle/>
                    <a:p>
                      <a:pPr algn="just">
                        <a:spcAft>
                          <a:spcPts val="0"/>
                        </a:spcAft>
                      </a:pPr>
                      <a:r>
                        <a:rPr lang="en-GB" sz="1400" b="1" dirty="0">
                          <a:solidFill>
                            <a:srgbClr val="000000"/>
                          </a:solidFill>
                          <a:latin typeface="Arial"/>
                          <a:ea typeface="Times New Roman"/>
                          <a:cs typeface="Arial"/>
                        </a:rPr>
                        <a:t>Description</a:t>
                      </a:r>
                    </a:p>
                  </a:txBody>
                  <a:tcPr marL="73025" marR="73025" marT="91440" marB="91440"/>
                </a:tc>
                <a:extLst>
                  <a:ext uri="{0D108BD9-81ED-4DB2-BD59-A6C34878D82A}">
                    <a16:rowId xmlns:a16="http://schemas.microsoft.com/office/drawing/2014/main" val="10000"/>
                  </a:ext>
                </a:extLst>
              </a:tr>
              <a:tr h="370840">
                <a:tc>
                  <a:txBody>
                    <a:bodyPr/>
                    <a:lstStyle/>
                    <a:p>
                      <a:pPr algn="l">
                        <a:spcAft>
                          <a:spcPts val="0"/>
                        </a:spcAft>
                      </a:pPr>
                      <a:r>
                        <a:rPr lang="en-GB" sz="1600" dirty="0">
                          <a:solidFill>
                            <a:srgbClr val="000000"/>
                          </a:solidFill>
                          <a:latin typeface="Arial"/>
                          <a:ea typeface="Times New Roman"/>
                          <a:cs typeface="Arial"/>
                        </a:rPr>
                        <a:t>Competition</a:t>
                      </a:r>
                    </a:p>
                  </a:txBody>
                  <a:tcPr marL="73025" marR="73025" marT="0" marB="91440"/>
                </a:tc>
                <a:tc>
                  <a:txBody>
                    <a:bodyPr/>
                    <a:lstStyle/>
                    <a:p>
                      <a:pPr algn="just">
                        <a:spcAft>
                          <a:spcPts val="0"/>
                        </a:spcAft>
                      </a:pPr>
                      <a:r>
                        <a:rPr lang="en-GB" sz="1600" dirty="0">
                          <a:solidFill>
                            <a:srgbClr val="000000"/>
                          </a:solidFill>
                          <a:latin typeface="Arial"/>
                          <a:ea typeface="Times New Roman"/>
                          <a:cs typeface="Arial"/>
                        </a:rPr>
                        <a:t>For mass-market software, a new system release may be necessary because a competing product has introduced new features and market share may be lost if these are not provided to existing customers.</a:t>
                      </a:r>
                    </a:p>
                  </a:txBody>
                  <a:tcPr marL="73025" marR="73025" marT="0" marB="91440"/>
                </a:tc>
                <a:extLst>
                  <a:ext uri="{0D108BD9-81ED-4DB2-BD59-A6C34878D82A}">
                    <a16:rowId xmlns:a16="http://schemas.microsoft.com/office/drawing/2014/main" val="10001"/>
                  </a:ext>
                </a:extLst>
              </a:tr>
              <a:tr h="370840">
                <a:tc>
                  <a:txBody>
                    <a:bodyPr/>
                    <a:lstStyle/>
                    <a:p>
                      <a:pPr algn="l">
                        <a:spcAft>
                          <a:spcPts val="0"/>
                        </a:spcAft>
                      </a:pPr>
                      <a:r>
                        <a:rPr lang="en-GB" sz="1600" dirty="0">
                          <a:solidFill>
                            <a:srgbClr val="000000"/>
                          </a:solidFill>
                          <a:latin typeface="Arial"/>
                          <a:ea typeface="Times New Roman"/>
                          <a:cs typeface="Arial"/>
                        </a:rPr>
                        <a:t>Marketing requirements</a:t>
                      </a:r>
                    </a:p>
                  </a:txBody>
                  <a:tcPr marL="73025" marR="73025" marT="0" marB="91440"/>
                </a:tc>
                <a:tc>
                  <a:txBody>
                    <a:bodyPr/>
                    <a:lstStyle/>
                    <a:p>
                      <a:pPr algn="just">
                        <a:spcAft>
                          <a:spcPts val="0"/>
                        </a:spcAft>
                      </a:pPr>
                      <a:r>
                        <a:rPr lang="en-GB" sz="1600" dirty="0">
                          <a:solidFill>
                            <a:srgbClr val="000000"/>
                          </a:solidFill>
                          <a:latin typeface="Arial"/>
                          <a:ea typeface="Times New Roman"/>
                          <a:cs typeface="Arial"/>
                        </a:rPr>
                        <a:t>The marketing department of an organization may have made a commitment for releases to be available at a particular date.</a:t>
                      </a:r>
                    </a:p>
                  </a:txBody>
                  <a:tcPr marL="73025" marR="73025" marT="0" marB="91440"/>
                </a:tc>
                <a:extLst>
                  <a:ext uri="{0D108BD9-81ED-4DB2-BD59-A6C34878D82A}">
                    <a16:rowId xmlns:a16="http://schemas.microsoft.com/office/drawing/2014/main" val="10002"/>
                  </a:ext>
                </a:extLst>
              </a:tr>
              <a:tr h="370840">
                <a:tc>
                  <a:txBody>
                    <a:bodyPr/>
                    <a:lstStyle/>
                    <a:p>
                      <a:pPr algn="l">
                        <a:spcAft>
                          <a:spcPts val="0"/>
                        </a:spcAft>
                      </a:pPr>
                      <a:r>
                        <a:rPr lang="en-GB" sz="1600" dirty="0">
                          <a:solidFill>
                            <a:srgbClr val="000000"/>
                          </a:solidFill>
                          <a:latin typeface="Arial"/>
                          <a:ea typeface="Times New Roman"/>
                          <a:cs typeface="Arial"/>
                        </a:rPr>
                        <a:t>Platform changes</a:t>
                      </a:r>
                    </a:p>
                  </a:txBody>
                  <a:tcPr marL="73025" marR="73025" marT="0" marB="91440"/>
                </a:tc>
                <a:tc>
                  <a:txBody>
                    <a:bodyPr/>
                    <a:lstStyle/>
                    <a:p>
                      <a:pPr algn="just">
                        <a:spcAft>
                          <a:spcPts val="0"/>
                        </a:spcAft>
                      </a:pPr>
                      <a:r>
                        <a:rPr lang="en-GB" sz="1600" dirty="0">
                          <a:solidFill>
                            <a:srgbClr val="000000"/>
                          </a:solidFill>
                          <a:latin typeface="Arial"/>
                          <a:ea typeface="Times New Roman"/>
                          <a:cs typeface="Arial"/>
                        </a:rPr>
                        <a:t>You may have to create a new release of a software application when a new version of the operating system platform is released.</a:t>
                      </a:r>
                    </a:p>
                  </a:txBody>
                  <a:tcPr marL="73025" marR="73025" marT="0" marB="91440"/>
                </a:tc>
                <a:extLst>
                  <a:ext uri="{0D108BD9-81ED-4DB2-BD59-A6C34878D82A}">
                    <a16:rowId xmlns:a16="http://schemas.microsoft.com/office/drawing/2014/main" val="10003"/>
                  </a:ext>
                </a:extLst>
              </a:tr>
              <a:tr h="370840">
                <a:tc>
                  <a:txBody>
                    <a:bodyPr/>
                    <a:lstStyle/>
                    <a:p>
                      <a:pPr algn="l">
                        <a:spcAft>
                          <a:spcPts val="0"/>
                        </a:spcAft>
                      </a:pPr>
                      <a:r>
                        <a:rPr lang="en-GB" sz="1600" dirty="0">
                          <a:solidFill>
                            <a:srgbClr val="000000"/>
                          </a:solidFill>
                          <a:latin typeface="Arial"/>
                          <a:ea typeface="Times New Roman"/>
                          <a:cs typeface="Arial"/>
                        </a:rPr>
                        <a:t>Technical quality of the system</a:t>
                      </a:r>
                    </a:p>
                  </a:txBody>
                  <a:tcPr marL="73025" marR="73025" marT="0" marB="91440"/>
                </a:tc>
                <a:tc>
                  <a:txBody>
                    <a:bodyPr/>
                    <a:lstStyle/>
                    <a:p>
                      <a:pPr algn="just">
                        <a:spcAft>
                          <a:spcPts val="0"/>
                        </a:spcAft>
                      </a:pPr>
                      <a:r>
                        <a:rPr lang="en-GB" sz="1600" dirty="0">
                          <a:solidFill>
                            <a:srgbClr val="000000"/>
                          </a:solidFill>
                          <a:latin typeface="Arial"/>
                          <a:ea typeface="Times New Roman"/>
                          <a:cs typeface="Arial"/>
                        </a:rPr>
                        <a:t>If serious system faults are reported which affect the way in which many customers use the system, it may be necessary to issue a fault repair release. Minor system faults may be repaired by issuing patches (usually distributed over the Internet) that can be applied to the current release of the system.</a:t>
                      </a:r>
                    </a:p>
                  </a:txBody>
                  <a:tcPr marL="73025" marR="73025" marT="0" marB="91440"/>
                </a:tc>
                <a:extLst>
                  <a:ext uri="{0D108BD9-81ED-4DB2-BD59-A6C34878D82A}">
                    <a16:rowId xmlns:a16="http://schemas.microsoft.com/office/drawing/2014/main" val="10004"/>
                  </a:ext>
                </a:extLst>
              </a:tr>
            </a:tbl>
          </a:graphicData>
        </a:graphic>
      </p:graphicFrame>
      <p:sp>
        <p:nvSpPr>
          <p:cNvPr id="6" name="Footer Placeholder 5"/>
          <p:cNvSpPr>
            <a:spLocks noGrp="1"/>
          </p:cNvSpPr>
          <p:nvPr>
            <p:ph type="ftr" sz="quarter" idx="11"/>
          </p:nvPr>
        </p:nvSpPr>
        <p:spPr/>
        <p:txBody>
          <a:bodyPr/>
          <a:lstStyle/>
          <a:p>
            <a:r>
              <a:rPr lang="en-US"/>
              <a:t>Chapter 25 Configuration management</a:t>
            </a:r>
          </a:p>
        </p:txBody>
      </p:sp>
      <p:sp>
        <p:nvSpPr>
          <p:cNvPr id="5" name="Slide Number Placeholder 4"/>
          <p:cNvSpPr>
            <a:spLocks noGrp="1"/>
          </p:cNvSpPr>
          <p:nvPr>
            <p:ph type="sldNum" sz="quarter" idx="12"/>
          </p:nvPr>
        </p:nvSpPr>
        <p:spPr/>
        <p:txBody>
          <a:bodyPr/>
          <a:lstStyle/>
          <a:p>
            <a:fld id="{7B134961-4B2C-A547-9A54-CB85DA02077E}" type="slidenum">
              <a:rPr lang="en-US" smtClean="0"/>
              <a:pPr/>
              <a:t>64</a:t>
            </a:fld>
            <a:endParaRPr lang="en-US"/>
          </a:p>
        </p:txBody>
      </p:sp>
      <p:sp>
        <p:nvSpPr>
          <p:cNvPr id="3" name="Date Placeholder 2"/>
          <p:cNvSpPr>
            <a:spLocks noGrp="1"/>
          </p:cNvSpPr>
          <p:nvPr>
            <p:ph type="dt" sz="half" idx="10"/>
          </p:nvPr>
        </p:nvSpPr>
        <p:spPr/>
        <p:txBody>
          <a:bodyPr/>
          <a:lstStyle/>
          <a:p>
            <a:r>
              <a:rPr lang="en-GB"/>
              <a:t>11/12/2014</a:t>
            </a:r>
            <a:endParaRPr lang="en-US"/>
          </a:p>
        </p:txBody>
      </p:sp>
    </p:spTree>
  </p:cSld>
  <p:clrMapOvr>
    <a:masterClrMapping/>
  </p:clrMapOvr>
  <p:transition spd="med">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Release creation</a:t>
            </a:r>
          </a:p>
        </p:txBody>
      </p:sp>
      <p:sp>
        <p:nvSpPr>
          <p:cNvPr id="3" name="Content Placeholder 2"/>
          <p:cNvSpPr>
            <a:spLocks noGrp="1"/>
          </p:cNvSpPr>
          <p:nvPr>
            <p:ph idx="1"/>
          </p:nvPr>
        </p:nvSpPr>
        <p:spPr>
          <a:xfrm>
            <a:off x="457199" y="1600200"/>
            <a:ext cx="8399057" cy="4525963"/>
          </a:xfrm>
        </p:spPr>
        <p:txBody>
          <a:bodyPr/>
          <a:lstStyle/>
          <a:p>
            <a:r>
              <a:rPr lang="en-US" sz="2000" dirty="0"/>
              <a:t>The executable code of the programs and all associated data files must be identified in the version control system. </a:t>
            </a:r>
            <a:endParaRPr lang="en-GB" sz="2000" dirty="0"/>
          </a:p>
          <a:p>
            <a:r>
              <a:rPr lang="en-US" sz="2000" dirty="0"/>
              <a:t>Configuration descriptions may have to be written for different hardware and operating systems. </a:t>
            </a:r>
            <a:endParaRPr lang="en-GB" sz="2000" dirty="0"/>
          </a:p>
          <a:p>
            <a:r>
              <a:rPr lang="en-US" sz="2000" dirty="0"/>
              <a:t>Update instructions may have to be written for customers who need to configure their own systems. </a:t>
            </a:r>
            <a:endParaRPr lang="en-GB" sz="2000" dirty="0"/>
          </a:p>
          <a:p>
            <a:r>
              <a:rPr lang="en-US" sz="2000" dirty="0"/>
              <a:t>Scripts for the installation program may have to be written. </a:t>
            </a:r>
            <a:endParaRPr lang="en-GB" sz="2000" dirty="0"/>
          </a:p>
          <a:p>
            <a:r>
              <a:rPr lang="en-US" sz="2000" dirty="0"/>
              <a:t>Web pages have to be created describing the release, with links to system documentation. </a:t>
            </a:r>
            <a:endParaRPr lang="en-GB" sz="2000" dirty="0"/>
          </a:p>
          <a:p>
            <a:r>
              <a:rPr lang="en-US" sz="2000" dirty="0"/>
              <a:t>When all information is available, an executable master image of the software must be prepared and handed over for distribution to customers or sales outlets.</a:t>
            </a:r>
            <a:endParaRPr lang="en-GB" sz="2000" dirty="0"/>
          </a:p>
          <a:p>
            <a:endParaRPr lang="en-US" dirty="0"/>
          </a:p>
        </p:txBody>
      </p:sp>
      <p:sp>
        <p:nvSpPr>
          <p:cNvPr id="4" name="Date Placeholder 3"/>
          <p:cNvSpPr>
            <a:spLocks noGrp="1"/>
          </p:cNvSpPr>
          <p:nvPr>
            <p:ph type="dt" sz="half" idx="10"/>
          </p:nvPr>
        </p:nvSpPr>
        <p:spPr/>
        <p:txBody>
          <a:bodyPr/>
          <a:lstStyle/>
          <a:p>
            <a:r>
              <a:rPr lang="en-GB"/>
              <a:t>11/12/2014</a:t>
            </a:r>
            <a:endParaRPr lang="en-US"/>
          </a:p>
        </p:txBody>
      </p:sp>
      <p:sp>
        <p:nvSpPr>
          <p:cNvPr id="5" name="Footer Placeholder 4"/>
          <p:cNvSpPr>
            <a:spLocks noGrp="1"/>
          </p:cNvSpPr>
          <p:nvPr>
            <p:ph type="ftr" sz="quarter" idx="11"/>
          </p:nvPr>
        </p:nvSpPr>
        <p:spPr/>
        <p:txBody>
          <a:bodyPr/>
          <a:lstStyle/>
          <a:p>
            <a:r>
              <a:rPr lang="en-US"/>
              <a:t>Chapter 25 Configuration management</a:t>
            </a:r>
          </a:p>
        </p:txBody>
      </p:sp>
      <p:sp>
        <p:nvSpPr>
          <p:cNvPr id="6" name="Slide Number Placeholder 5"/>
          <p:cNvSpPr>
            <a:spLocks noGrp="1"/>
          </p:cNvSpPr>
          <p:nvPr>
            <p:ph type="sldNum" sz="quarter" idx="12"/>
          </p:nvPr>
        </p:nvSpPr>
        <p:spPr/>
        <p:txBody>
          <a:bodyPr/>
          <a:lstStyle/>
          <a:p>
            <a:fld id="{7B134961-4B2C-A547-9A54-CB85DA02077E}" type="slidenum">
              <a:rPr lang="en-US" smtClean="0"/>
              <a:pPr/>
              <a:t>65</a:t>
            </a:fld>
            <a:endParaRPr lang="en-US" dirty="0"/>
          </a:p>
        </p:txBody>
      </p:sp>
    </p:spTree>
    <p:extLst>
      <p:ext uri="{BB962C8B-B14F-4D97-AF65-F5344CB8AC3E}">
        <p14:creationId xmlns:p14="http://schemas.microsoft.com/office/powerpoint/2010/main" val="1564584727"/>
      </p:ext>
    </p:extLst>
  </p:cSld>
  <p:clrMapOvr>
    <a:masterClrMapping/>
  </p:clrMapOvr>
  <p:transition spd="med">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Release tracking</a:t>
            </a:r>
          </a:p>
        </p:txBody>
      </p:sp>
      <p:sp>
        <p:nvSpPr>
          <p:cNvPr id="3" name="Content Placeholder 2"/>
          <p:cNvSpPr>
            <a:spLocks noGrp="1"/>
          </p:cNvSpPr>
          <p:nvPr>
            <p:ph idx="1"/>
          </p:nvPr>
        </p:nvSpPr>
        <p:spPr/>
        <p:txBody>
          <a:bodyPr/>
          <a:lstStyle/>
          <a:p>
            <a:r>
              <a:rPr lang="en-US" dirty="0"/>
              <a:t>In the event of a problem, it may be necessary to reproduce exactly the software that has been delivered to a particular customer. </a:t>
            </a:r>
            <a:endParaRPr lang="en-GB" dirty="0"/>
          </a:p>
          <a:p>
            <a:r>
              <a:rPr lang="en-US" dirty="0"/>
              <a:t>When a system release is produced, it must be documented to ensure that it can be re-created exactly in the future. </a:t>
            </a:r>
          </a:p>
          <a:p>
            <a:r>
              <a:rPr lang="en-US" dirty="0"/>
              <a:t>This is particularly important for customized, long-lifetime embedded systems, such as those that control complex machines.</a:t>
            </a:r>
          </a:p>
          <a:p>
            <a:pPr lvl="1"/>
            <a:r>
              <a:rPr lang="en-US" dirty="0"/>
              <a:t> Customers may use a single release of these systems for many years and may require specific changes to a particular software system long after its original release date.</a:t>
            </a:r>
            <a:endParaRPr lang="en-GB" dirty="0"/>
          </a:p>
          <a:p>
            <a:endParaRPr lang="en-US" dirty="0"/>
          </a:p>
        </p:txBody>
      </p:sp>
      <p:sp>
        <p:nvSpPr>
          <p:cNvPr id="4" name="Footer Placeholder 3"/>
          <p:cNvSpPr>
            <a:spLocks noGrp="1"/>
          </p:cNvSpPr>
          <p:nvPr>
            <p:ph type="ftr" sz="quarter" idx="11"/>
          </p:nvPr>
        </p:nvSpPr>
        <p:spPr/>
        <p:txBody>
          <a:bodyPr/>
          <a:lstStyle/>
          <a:p>
            <a:r>
              <a:rPr lang="en-US"/>
              <a:t>Chapter 25 Configuration management</a:t>
            </a:r>
          </a:p>
        </p:txBody>
      </p:sp>
      <p:sp>
        <p:nvSpPr>
          <p:cNvPr id="5" name="Slide Number Placeholder 4"/>
          <p:cNvSpPr>
            <a:spLocks noGrp="1"/>
          </p:cNvSpPr>
          <p:nvPr>
            <p:ph type="sldNum" sz="quarter" idx="12"/>
          </p:nvPr>
        </p:nvSpPr>
        <p:spPr/>
        <p:txBody>
          <a:bodyPr/>
          <a:lstStyle/>
          <a:p>
            <a:fld id="{7B134961-4B2C-A547-9A54-CB85DA02077E}" type="slidenum">
              <a:rPr lang="en-US" smtClean="0"/>
              <a:pPr/>
              <a:t>66</a:t>
            </a:fld>
            <a:endParaRPr lang="en-US"/>
          </a:p>
        </p:txBody>
      </p:sp>
      <p:sp>
        <p:nvSpPr>
          <p:cNvPr id="6" name="Date Placeholder 5"/>
          <p:cNvSpPr>
            <a:spLocks noGrp="1"/>
          </p:cNvSpPr>
          <p:nvPr>
            <p:ph type="dt" sz="half" idx="10"/>
          </p:nvPr>
        </p:nvSpPr>
        <p:spPr/>
        <p:txBody>
          <a:bodyPr/>
          <a:lstStyle/>
          <a:p>
            <a:r>
              <a:rPr lang="en-GB"/>
              <a:t>11/12/2014</a:t>
            </a:r>
            <a:endParaRPr lang="en-US"/>
          </a:p>
        </p:txBody>
      </p:sp>
    </p:spTree>
  </p:cSld>
  <p:clrMapOvr>
    <a:masterClrMapping/>
  </p:clrMapOvr>
  <p:transition spd="med">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Release reproduction</a:t>
            </a:r>
          </a:p>
        </p:txBody>
      </p:sp>
      <p:sp>
        <p:nvSpPr>
          <p:cNvPr id="3" name="Content Placeholder 2"/>
          <p:cNvSpPr>
            <a:spLocks noGrp="1"/>
          </p:cNvSpPr>
          <p:nvPr>
            <p:ph idx="1"/>
          </p:nvPr>
        </p:nvSpPr>
        <p:spPr/>
        <p:txBody>
          <a:bodyPr/>
          <a:lstStyle/>
          <a:p>
            <a:r>
              <a:rPr lang="en-US" dirty="0"/>
              <a:t>To document a release, you have to record the specific versions of the source code components that were used to create the executable code. </a:t>
            </a:r>
          </a:p>
          <a:p>
            <a:r>
              <a:rPr lang="en-US" dirty="0"/>
              <a:t>You must keep copies of the source code files, corresponding executables, and all data and configuration files. </a:t>
            </a:r>
          </a:p>
          <a:p>
            <a:r>
              <a:rPr lang="en-US" dirty="0"/>
              <a:t>You should also record the versions of the operating system, libraries, compilers, and other tools used to build the software. </a:t>
            </a:r>
          </a:p>
        </p:txBody>
      </p:sp>
      <p:sp>
        <p:nvSpPr>
          <p:cNvPr id="4" name="Footer Placeholder 3"/>
          <p:cNvSpPr>
            <a:spLocks noGrp="1"/>
          </p:cNvSpPr>
          <p:nvPr>
            <p:ph type="ftr" sz="quarter" idx="11"/>
          </p:nvPr>
        </p:nvSpPr>
        <p:spPr/>
        <p:txBody>
          <a:bodyPr/>
          <a:lstStyle/>
          <a:p>
            <a:r>
              <a:rPr lang="en-US"/>
              <a:t>Chapter 25 Configuration management</a:t>
            </a:r>
          </a:p>
        </p:txBody>
      </p:sp>
      <p:sp>
        <p:nvSpPr>
          <p:cNvPr id="5" name="Slide Number Placeholder 4"/>
          <p:cNvSpPr>
            <a:spLocks noGrp="1"/>
          </p:cNvSpPr>
          <p:nvPr>
            <p:ph type="sldNum" sz="quarter" idx="12"/>
          </p:nvPr>
        </p:nvSpPr>
        <p:spPr/>
        <p:txBody>
          <a:bodyPr/>
          <a:lstStyle/>
          <a:p>
            <a:fld id="{7B134961-4B2C-A547-9A54-CB85DA02077E}" type="slidenum">
              <a:rPr lang="en-US" smtClean="0"/>
              <a:pPr/>
              <a:t>67</a:t>
            </a:fld>
            <a:endParaRPr lang="en-US"/>
          </a:p>
        </p:txBody>
      </p:sp>
      <p:sp>
        <p:nvSpPr>
          <p:cNvPr id="6" name="Date Placeholder 5"/>
          <p:cNvSpPr>
            <a:spLocks noGrp="1"/>
          </p:cNvSpPr>
          <p:nvPr>
            <p:ph type="dt" sz="half" idx="10"/>
          </p:nvPr>
        </p:nvSpPr>
        <p:spPr/>
        <p:txBody>
          <a:bodyPr/>
          <a:lstStyle/>
          <a:p>
            <a:r>
              <a:rPr lang="en-GB"/>
              <a:t>11/12/2014</a:t>
            </a:r>
            <a:endParaRPr lang="en-US"/>
          </a:p>
        </p:txBody>
      </p:sp>
    </p:spTree>
  </p:cSld>
  <p:clrMapOvr>
    <a:masterClrMapping/>
  </p:clrMapOvr>
  <p:transition spd="med">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Release planning</a:t>
            </a:r>
          </a:p>
        </p:txBody>
      </p:sp>
      <p:sp>
        <p:nvSpPr>
          <p:cNvPr id="3" name="Content Placeholder 2"/>
          <p:cNvSpPr>
            <a:spLocks noGrp="1"/>
          </p:cNvSpPr>
          <p:nvPr>
            <p:ph idx="1"/>
          </p:nvPr>
        </p:nvSpPr>
        <p:spPr/>
        <p:txBody>
          <a:bodyPr/>
          <a:lstStyle/>
          <a:p>
            <a:r>
              <a:rPr lang="en-US" dirty="0"/>
              <a:t>As well as the technical work involved in creating a release distribution, advertising and publicity </a:t>
            </a:r>
            <a:r>
              <a:rPr lang="en-US"/>
              <a:t>material may have </a:t>
            </a:r>
            <a:r>
              <a:rPr lang="en-US" dirty="0"/>
              <a:t>to </a:t>
            </a:r>
            <a:r>
              <a:rPr lang="en-US"/>
              <a:t>be prepared, </a:t>
            </a:r>
            <a:r>
              <a:rPr lang="en-US" dirty="0"/>
              <a:t>and marketing strategies put in place to convince customers to buy the new release of the system. </a:t>
            </a:r>
          </a:p>
          <a:p>
            <a:r>
              <a:rPr lang="en-US" dirty="0"/>
              <a:t>Release timing</a:t>
            </a:r>
          </a:p>
          <a:p>
            <a:pPr lvl="1"/>
            <a:r>
              <a:rPr lang="en-US" dirty="0"/>
              <a:t>If releases are too frequent or require hardware upgrades, customers may not move to the new release, especially if they have to pay for it. </a:t>
            </a:r>
          </a:p>
          <a:p>
            <a:pPr lvl="1"/>
            <a:r>
              <a:rPr lang="en-US" dirty="0"/>
              <a:t>If system releases are too infrequent, market share may be lost as customers move to alternative systems. </a:t>
            </a:r>
            <a:endParaRPr lang="en-GB" dirty="0"/>
          </a:p>
          <a:p>
            <a:endParaRPr lang="en-US" dirty="0"/>
          </a:p>
        </p:txBody>
      </p:sp>
      <p:sp>
        <p:nvSpPr>
          <p:cNvPr id="4" name="Footer Placeholder 3"/>
          <p:cNvSpPr>
            <a:spLocks noGrp="1"/>
          </p:cNvSpPr>
          <p:nvPr>
            <p:ph type="ftr" sz="quarter" idx="11"/>
          </p:nvPr>
        </p:nvSpPr>
        <p:spPr/>
        <p:txBody>
          <a:bodyPr/>
          <a:lstStyle/>
          <a:p>
            <a:r>
              <a:rPr lang="en-US"/>
              <a:t>Chapter 25 Configuration management</a:t>
            </a:r>
          </a:p>
        </p:txBody>
      </p:sp>
      <p:sp>
        <p:nvSpPr>
          <p:cNvPr id="5" name="Slide Number Placeholder 4"/>
          <p:cNvSpPr>
            <a:spLocks noGrp="1"/>
          </p:cNvSpPr>
          <p:nvPr>
            <p:ph type="sldNum" sz="quarter" idx="12"/>
          </p:nvPr>
        </p:nvSpPr>
        <p:spPr/>
        <p:txBody>
          <a:bodyPr/>
          <a:lstStyle/>
          <a:p>
            <a:fld id="{7B134961-4B2C-A547-9A54-CB85DA02077E}" type="slidenum">
              <a:rPr lang="en-US" smtClean="0"/>
              <a:pPr/>
              <a:t>68</a:t>
            </a:fld>
            <a:endParaRPr lang="en-US"/>
          </a:p>
        </p:txBody>
      </p:sp>
      <p:sp>
        <p:nvSpPr>
          <p:cNvPr id="6" name="Date Placeholder 5"/>
          <p:cNvSpPr>
            <a:spLocks noGrp="1"/>
          </p:cNvSpPr>
          <p:nvPr>
            <p:ph type="dt" sz="half" idx="10"/>
          </p:nvPr>
        </p:nvSpPr>
        <p:spPr/>
        <p:txBody>
          <a:bodyPr/>
          <a:lstStyle/>
          <a:p>
            <a:r>
              <a:rPr lang="en-GB"/>
              <a:t>11/12/2014</a:t>
            </a:r>
            <a:endParaRPr lang="en-US"/>
          </a:p>
        </p:txBody>
      </p:sp>
    </p:spTree>
  </p:cSld>
  <p:clrMapOvr>
    <a:masterClrMapping/>
  </p:clrMapOvr>
  <p:transition spd="med">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Software as a Service</a:t>
            </a:r>
          </a:p>
        </p:txBody>
      </p:sp>
      <p:sp>
        <p:nvSpPr>
          <p:cNvPr id="3" name="Content Placeholder 2"/>
          <p:cNvSpPr>
            <a:spLocks noGrp="1"/>
          </p:cNvSpPr>
          <p:nvPr>
            <p:ph idx="1"/>
          </p:nvPr>
        </p:nvSpPr>
        <p:spPr>
          <a:xfrm>
            <a:off x="457200" y="1600200"/>
            <a:ext cx="8229600" cy="2519737"/>
          </a:xfrm>
        </p:spPr>
        <p:txBody>
          <a:bodyPr/>
          <a:lstStyle/>
          <a:p>
            <a:r>
              <a:rPr lang="en-US" sz="2000" dirty="0"/>
              <a:t>Delivering Software as a Service (</a:t>
            </a:r>
            <a:r>
              <a:rPr lang="en-US" sz="2000" dirty="0">
                <a:solidFill>
                  <a:schemeClr val="tx1"/>
                </a:solidFill>
              </a:rPr>
              <a:t>SaaS</a:t>
            </a:r>
            <a:r>
              <a:rPr lang="en-US" sz="2000" dirty="0"/>
              <a:t>) reduces the problems of release management. </a:t>
            </a:r>
          </a:p>
          <a:p>
            <a:r>
              <a:rPr lang="en-US" sz="2000" dirty="0"/>
              <a:t>It simplifies both release management and system installation for customers. </a:t>
            </a:r>
          </a:p>
          <a:p>
            <a:r>
              <a:rPr lang="en-US" sz="2000" dirty="0"/>
              <a:t>The software developer is responsible for replacing the existing release of a system with a new release, </a:t>
            </a:r>
            <a:r>
              <a:rPr lang="en-US" sz="2000"/>
              <a:t>and it </a:t>
            </a:r>
            <a:r>
              <a:rPr lang="en-US" sz="2000" dirty="0"/>
              <a:t>is made available to all customers at the same time. </a:t>
            </a:r>
          </a:p>
        </p:txBody>
      </p:sp>
      <p:sp>
        <p:nvSpPr>
          <p:cNvPr id="4" name="Date Placeholder 3"/>
          <p:cNvSpPr>
            <a:spLocks noGrp="1"/>
          </p:cNvSpPr>
          <p:nvPr>
            <p:ph type="dt" sz="half" idx="10"/>
          </p:nvPr>
        </p:nvSpPr>
        <p:spPr/>
        <p:txBody>
          <a:bodyPr/>
          <a:lstStyle/>
          <a:p>
            <a:r>
              <a:rPr lang="en-GB"/>
              <a:t>11/12/2014</a:t>
            </a:r>
            <a:endParaRPr lang="en-US"/>
          </a:p>
        </p:txBody>
      </p:sp>
      <p:sp>
        <p:nvSpPr>
          <p:cNvPr id="5" name="Footer Placeholder 4"/>
          <p:cNvSpPr>
            <a:spLocks noGrp="1"/>
          </p:cNvSpPr>
          <p:nvPr>
            <p:ph type="ftr" sz="quarter" idx="11"/>
          </p:nvPr>
        </p:nvSpPr>
        <p:spPr/>
        <p:txBody>
          <a:bodyPr/>
          <a:lstStyle/>
          <a:p>
            <a:r>
              <a:rPr lang="en-US"/>
              <a:t>Chapter 25 Configuration management</a:t>
            </a:r>
          </a:p>
        </p:txBody>
      </p:sp>
      <p:sp>
        <p:nvSpPr>
          <p:cNvPr id="6" name="Slide Number Placeholder 5"/>
          <p:cNvSpPr>
            <a:spLocks noGrp="1"/>
          </p:cNvSpPr>
          <p:nvPr>
            <p:ph type="sldNum" sz="quarter" idx="12"/>
          </p:nvPr>
        </p:nvSpPr>
        <p:spPr/>
        <p:txBody>
          <a:bodyPr/>
          <a:lstStyle/>
          <a:p>
            <a:fld id="{7B134961-4B2C-A547-9A54-CB85DA02077E}" type="slidenum">
              <a:rPr lang="en-US" smtClean="0"/>
              <a:pPr/>
              <a:t>69</a:t>
            </a:fld>
            <a:endParaRPr lang="en-US"/>
          </a:p>
        </p:txBody>
      </p:sp>
      <p:pic>
        <p:nvPicPr>
          <p:cNvPr id="7" name="Picture 6">
            <a:extLst>
              <a:ext uri="{FF2B5EF4-FFF2-40B4-BE49-F238E27FC236}">
                <a16:creationId xmlns:a16="http://schemas.microsoft.com/office/drawing/2014/main" id="{2D9588E9-B272-1044-BDD7-CB2C0877252B}"/>
              </a:ext>
            </a:extLst>
          </p:cNvPr>
          <p:cNvPicPr>
            <a:picLocks noChangeAspect="1"/>
          </p:cNvPicPr>
          <p:nvPr/>
        </p:nvPicPr>
        <p:blipFill>
          <a:blip r:embed="rId2"/>
          <a:stretch>
            <a:fillRect/>
          </a:stretch>
        </p:blipFill>
        <p:spPr>
          <a:xfrm>
            <a:off x="2616200" y="4302499"/>
            <a:ext cx="3937000" cy="1828800"/>
          </a:xfrm>
          <a:prstGeom prst="rect">
            <a:avLst/>
          </a:prstGeom>
        </p:spPr>
      </p:pic>
    </p:spTree>
    <p:extLst>
      <p:ext uri="{BB962C8B-B14F-4D97-AF65-F5344CB8AC3E}">
        <p14:creationId xmlns:p14="http://schemas.microsoft.com/office/powerpoint/2010/main" val="3365776087"/>
      </p:ext>
    </p:extLst>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SCM and DevOps</a:t>
            </a:r>
          </a:p>
        </p:txBody>
      </p:sp>
      <p:sp>
        <p:nvSpPr>
          <p:cNvPr id="3" name="Content Placeholder 2"/>
          <p:cNvSpPr>
            <a:spLocks noGrp="1"/>
          </p:cNvSpPr>
          <p:nvPr>
            <p:ph idx="1"/>
          </p:nvPr>
        </p:nvSpPr>
        <p:spPr/>
        <p:txBody>
          <a:bodyPr/>
          <a:lstStyle/>
          <a:p>
            <a:pPr lvl="0"/>
            <a:r>
              <a:rPr lang="en-US" dirty="0"/>
              <a:t>To speed up the release and support processes, an alternative approach called </a:t>
            </a:r>
            <a:r>
              <a:rPr lang="en-US" b="1" dirty="0"/>
              <a:t>DevOps</a:t>
            </a:r>
            <a:r>
              <a:rPr lang="en-US" dirty="0"/>
              <a:t> (</a:t>
            </a:r>
            <a:r>
              <a:rPr lang="en-US" dirty="0" err="1"/>
              <a:t>Development+Operations</a:t>
            </a:r>
            <a:r>
              <a:rPr lang="en-US" dirty="0"/>
              <a:t>) has been developed.</a:t>
            </a:r>
          </a:p>
          <a:p>
            <a:pPr lvl="0"/>
            <a:r>
              <a:rPr lang="en-US" b="1" dirty="0"/>
              <a:t>CI/CD</a:t>
            </a:r>
            <a:r>
              <a:rPr lang="en-US" dirty="0"/>
              <a:t> is the approach to code development and deployment.</a:t>
            </a:r>
          </a:p>
          <a:p>
            <a:pPr lvl="0"/>
            <a:r>
              <a:rPr lang="en-US" b="1" dirty="0"/>
              <a:t>Infrastructure as code </a:t>
            </a:r>
            <a:r>
              <a:rPr lang="en-US" dirty="0"/>
              <a:t>was proposed as a way to address this problem. Rather than manually updating the software on a company’s servers, the process can be automated using a model of the infrastructure</a:t>
            </a:r>
            <a:r>
              <a:rPr lang="en-US" b="1" dirty="0"/>
              <a:t> </a:t>
            </a:r>
            <a:r>
              <a:rPr lang="en-US" dirty="0"/>
              <a:t>written in a machine-processable language. </a:t>
            </a:r>
          </a:p>
          <a:p>
            <a:pPr lvl="0"/>
            <a:r>
              <a:rPr lang="en-US" u="sng" dirty="0">
                <a:hlinkClick r:id="rId2"/>
              </a:rPr>
              <a:t>IT and DevOps in trouble</a:t>
            </a:r>
            <a:endParaRPr lang="en-US" dirty="0"/>
          </a:p>
        </p:txBody>
      </p:sp>
      <p:sp>
        <p:nvSpPr>
          <p:cNvPr id="4" name="Date Placeholder 3"/>
          <p:cNvSpPr>
            <a:spLocks noGrp="1"/>
          </p:cNvSpPr>
          <p:nvPr>
            <p:ph type="dt" sz="half" idx="10"/>
          </p:nvPr>
        </p:nvSpPr>
        <p:spPr/>
        <p:txBody>
          <a:bodyPr/>
          <a:lstStyle/>
          <a:p>
            <a:r>
              <a:rPr lang="en-GB"/>
              <a:t>11/12/2014</a:t>
            </a:r>
            <a:endParaRPr lang="en-US"/>
          </a:p>
        </p:txBody>
      </p:sp>
      <p:sp>
        <p:nvSpPr>
          <p:cNvPr id="5" name="Footer Placeholder 4"/>
          <p:cNvSpPr>
            <a:spLocks noGrp="1"/>
          </p:cNvSpPr>
          <p:nvPr>
            <p:ph type="ftr" sz="quarter" idx="11"/>
          </p:nvPr>
        </p:nvSpPr>
        <p:spPr/>
        <p:txBody>
          <a:bodyPr/>
          <a:lstStyle/>
          <a:p>
            <a:r>
              <a:rPr lang="en-US"/>
              <a:t>Chapter 25 Configuration management</a:t>
            </a:r>
          </a:p>
        </p:txBody>
      </p:sp>
      <p:sp>
        <p:nvSpPr>
          <p:cNvPr id="6" name="Slide Number Placeholder 5"/>
          <p:cNvSpPr>
            <a:spLocks noGrp="1"/>
          </p:cNvSpPr>
          <p:nvPr>
            <p:ph type="sldNum" sz="quarter" idx="12"/>
          </p:nvPr>
        </p:nvSpPr>
        <p:spPr/>
        <p:txBody>
          <a:bodyPr/>
          <a:lstStyle/>
          <a:p>
            <a:fld id="{7B134961-4B2C-A547-9A54-CB85DA02077E}" type="slidenum">
              <a:rPr lang="en-US" smtClean="0"/>
              <a:pPr/>
              <a:t>7</a:t>
            </a:fld>
            <a:endParaRPr lang="en-US"/>
          </a:p>
        </p:txBody>
      </p:sp>
    </p:spTree>
    <p:extLst>
      <p:ext uri="{BB962C8B-B14F-4D97-AF65-F5344CB8AC3E}">
        <p14:creationId xmlns:p14="http://schemas.microsoft.com/office/powerpoint/2010/main" val="4138888185"/>
      </p:ext>
    </p:extLst>
  </p:cSld>
  <p:clrMapOvr>
    <a:masterClrMapping/>
  </p:clrMapOvr>
  <p:transition spd="med">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points</a:t>
            </a:r>
          </a:p>
        </p:txBody>
      </p:sp>
      <p:sp>
        <p:nvSpPr>
          <p:cNvPr id="3" name="Content Placeholder 2"/>
          <p:cNvSpPr>
            <a:spLocks noGrp="1"/>
          </p:cNvSpPr>
          <p:nvPr>
            <p:ph idx="1"/>
          </p:nvPr>
        </p:nvSpPr>
        <p:spPr/>
        <p:txBody>
          <a:bodyPr/>
          <a:lstStyle/>
          <a:p>
            <a:r>
              <a:rPr lang="en-US" sz="2000" dirty="0"/>
              <a:t>Configuration management is the management of an evolving software system. When maintaining a system, a CM team is put in place to ensure that changes are incorporated into the system in a controlled way and that records are maintained with details of the changes that have been implemented.</a:t>
            </a:r>
            <a:endParaRPr lang="en-GB" sz="2000" dirty="0"/>
          </a:p>
          <a:p>
            <a:r>
              <a:rPr lang="en-US" sz="2000" dirty="0"/>
              <a:t>The main configuration management processes are concerned with version management, system building, change management,  and release management. </a:t>
            </a:r>
            <a:endParaRPr lang="en-GB" sz="2000" dirty="0"/>
          </a:p>
          <a:p>
            <a:r>
              <a:rPr lang="en-US" sz="2000" dirty="0"/>
              <a:t>Version management involves keeping track of the different versions of software components as changes are made to them. </a:t>
            </a:r>
            <a:endParaRPr lang="en-GB" sz="2000" dirty="0"/>
          </a:p>
          <a:p>
            <a:endParaRPr lang="en-GB" sz="2000" dirty="0"/>
          </a:p>
          <a:p>
            <a:endParaRPr lang="en-US" dirty="0"/>
          </a:p>
        </p:txBody>
      </p:sp>
      <p:sp>
        <p:nvSpPr>
          <p:cNvPr id="4" name="Footer Placeholder 3"/>
          <p:cNvSpPr>
            <a:spLocks noGrp="1"/>
          </p:cNvSpPr>
          <p:nvPr>
            <p:ph type="ftr" sz="quarter" idx="11"/>
          </p:nvPr>
        </p:nvSpPr>
        <p:spPr/>
        <p:txBody>
          <a:bodyPr/>
          <a:lstStyle/>
          <a:p>
            <a:r>
              <a:rPr lang="en-US"/>
              <a:t>Chapter 25 Configuration management</a:t>
            </a:r>
          </a:p>
        </p:txBody>
      </p:sp>
      <p:sp>
        <p:nvSpPr>
          <p:cNvPr id="5" name="Slide Number Placeholder 4"/>
          <p:cNvSpPr>
            <a:spLocks noGrp="1"/>
          </p:cNvSpPr>
          <p:nvPr>
            <p:ph type="sldNum" sz="quarter" idx="12"/>
          </p:nvPr>
        </p:nvSpPr>
        <p:spPr/>
        <p:txBody>
          <a:bodyPr/>
          <a:lstStyle/>
          <a:p>
            <a:fld id="{7B134961-4B2C-A547-9A54-CB85DA02077E}" type="slidenum">
              <a:rPr lang="en-US" smtClean="0"/>
              <a:pPr/>
              <a:t>70</a:t>
            </a:fld>
            <a:endParaRPr lang="en-US"/>
          </a:p>
        </p:txBody>
      </p:sp>
      <p:sp>
        <p:nvSpPr>
          <p:cNvPr id="6" name="Date Placeholder 5"/>
          <p:cNvSpPr>
            <a:spLocks noGrp="1"/>
          </p:cNvSpPr>
          <p:nvPr>
            <p:ph type="dt" sz="half" idx="10"/>
          </p:nvPr>
        </p:nvSpPr>
        <p:spPr/>
        <p:txBody>
          <a:bodyPr/>
          <a:lstStyle/>
          <a:p>
            <a:r>
              <a:rPr lang="en-GB"/>
              <a:t>11/12/2014</a:t>
            </a:r>
            <a:endParaRPr lang="en-US"/>
          </a:p>
        </p:txBody>
      </p:sp>
    </p:spTree>
    <p:extLst>
      <p:ext uri="{BB962C8B-B14F-4D97-AF65-F5344CB8AC3E}">
        <p14:creationId xmlns:p14="http://schemas.microsoft.com/office/powerpoint/2010/main" val="2806731809"/>
      </p:ext>
    </p:extLst>
  </p:cSld>
  <p:clrMapOvr>
    <a:masterClrMapping/>
  </p:clrMapOvr>
  <p:transition spd="med">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points</a:t>
            </a:r>
          </a:p>
        </p:txBody>
      </p:sp>
      <p:sp>
        <p:nvSpPr>
          <p:cNvPr id="3" name="Content Placeholder 2"/>
          <p:cNvSpPr>
            <a:spLocks noGrp="1"/>
          </p:cNvSpPr>
          <p:nvPr>
            <p:ph idx="1"/>
          </p:nvPr>
        </p:nvSpPr>
        <p:spPr/>
        <p:txBody>
          <a:bodyPr/>
          <a:lstStyle/>
          <a:p>
            <a:r>
              <a:rPr lang="en-US" sz="2000" dirty="0"/>
              <a:t>System building is the process of assembling system components into an executable program to run on a target computer system.  </a:t>
            </a:r>
            <a:endParaRPr lang="en-GB" sz="2000" dirty="0"/>
          </a:p>
          <a:p>
            <a:r>
              <a:rPr lang="en-US" sz="2000" dirty="0"/>
              <a:t>Software should be frequently rebuilt and tested immediately after a new version has been built. This makes it easier to detect bugs and problems that have been introduced since the last build.</a:t>
            </a:r>
          </a:p>
          <a:p>
            <a:r>
              <a:rPr lang="en-US" sz="2000" dirty="0"/>
              <a:t>Change management involves assessing proposals for changes from system customers and other stakeholders and deciding if it is cost-effective to implement these in a new version of a system.</a:t>
            </a:r>
            <a:endParaRPr lang="en-GB" sz="2000" dirty="0"/>
          </a:p>
          <a:p>
            <a:r>
              <a:rPr lang="en-US" sz="2000" dirty="0"/>
              <a:t>System releases include executable code, data files, configuration files and documentation. Release management involves making decisions on system release dates, preparing all information for distribution and documenting each system release.</a:t>
            </a:r>
            <a:endParaRPr lang="en-GB" sz="2000" dirty="0"/>
          </a:p>
        </p:txBody>
      </p:sp>
      <p:sp>
        <p:nvSpPr>
          <p:cNvPr id="4" name="Footer Placeholder 3"/>
          <p:cNvSpPr>
            <a:spLocks noGrp="1"/>
          </p:cNvSpPr>
          <p:nvPr>
            <p:ph type="ftr" sz="quarter" idx="11"/>
          </p:nvPr>
        </p:nvSpPr>
        <p:spPr/>
        <p:txBody>
          <a:bodyPr/>
          <a:lstStyle/>
          <a:p>
            <a:r>
              <a:rPr lang="en-US"/>
              <a:t>Chapter 25 Configuration management</a:t>
            </a:r>
          </a:p>
        </p:txBody>
      </p:sp>
      <p:sp>
        <p:nvSpPr>
          <p:cNvPr id="5" name="Slide Number Placeholder 4"/>
          <p:cNvSpPr>
            <a:spLocks noGrp="1"/>
          </p:cNvSpPr>
          <p:nvPr>
            <p:ph type="sldNum" sz="quarter" idx="12"/>
          </p:nvPr>
        </p:nvSpPr>
        <p:spPr/>
        <p:txBody>
          <a:bodyPr/>
          <a:lstStyle/>
          <a:p>
            <a:fld id="{7B134961-4B2C-A547-9A54-CB85DA02077E}" type="slidenum">
              <a:rPr lang="en-US" smtClean="0"/>
              <a:pPr/>
              <a:t>71</a:t>
            </a:fld>
            <a:endParaRPr lang="en-US"/>
          </a:p>
        </p:txBody>
      </p:sp>
      <p:sp>
        <p:nvSpPr>
          <p:cNvPr id="6" name="Date Placeholder 5"/>
          <p:cNvSpPr>
            <a:spLocks noGrp="1"/>
          </p:cNvSpPr>
          <p:nvPr>
            <p:ph type="dt" sz="half" idx="10"/>
          </p:nvPr>
        </p:nvSpPr>
        <p:spPr/>
        <p:txBody>
          <a:bodyPr/>
          <a:lstStyle/>
          <a:p>
            <a:r>
              <a:rPr lang="en-GB"/>
              <a:t>11/12/2014</a:t>
            </a:r>
            <a:endParaRPr lang="en-US"/>
          </a:p>
        </p:txBody>
      </p:sp>
    </p:spTree>
  </p:cSld>
  <p:clrMapOvr>
    <a:masterClrMapping/>
  </p:clrMapOvr>
  <p:transition spd="med">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Development phases of a software product</a:t>
            </a:r>
          </a:p>
        </p:txBody>
      </p:sp>
      <p:sp>
        <p:nvSpPr>
          <p:cNvPr id="3" name="Content Placeholder 2"/>
          <p:cNvSpPr>
            <a:spLocks noGrp="1"/>
          </p:cNvSpPr>
          <p:nvPr>
            <p:ph idx="1"/>
          </p:nvPr>
        </p:nvSpPr>
        <p:spPr>
          <a:xfrm>
            <a:off x="457200" y="1679715"/>
            <a:ext cx="8229600" cy="4676635"/>
          </a:xfrm>
        </p:spPr>
        <p:txBody>
          <a:bodyPr/>
          <a:lstStyle/>
          <a:p>
            <a:r>
              <a:rPr lang="en-US" dirty="0"/>
              <a:t>Development phase - where the development team is responsible for managing the software configuration and new functionality is being added to the software. </a:t>
            </a:r>
          </a:p>
          <a:p>
            <a:r>
              <a:rPr lang="en-GB" dirty="0"/>
              <a:t>System testing phase - where a version of the system is released internally for testing. </a:t>
            </a:r>
          </a:p>
          <a:p>
            <a:pPr lvl="1"/>
            <a:r>
              <a:rPr lang="en-GB" dirty="0"/>
              <a:t>No new system functionality is added during this phase. Changes made are bug fixes, performance improvements, and security vulnerability repairs. </a:t>
            </a:r>
          </a:p>
          <a:p>
            <a:r>
              <a:rPr lang="en-GB" dirty="0"/>
              <a:t>Release phase - where the software is already released to customers for use. </a:t>
            </a:r>
          </a:p>
          <a:p>
            <a:pPr lvl="1"/>
            <a:r>
              <a:rPr lang="en-GB" dirty="0"/>
              <a:t>New versions of the released system are developed to repair bugs and vulnerabilities, and to include new features. </a:t>
            </a:r>
          </a:p>
          <a:p>
            <a:pPr lvl="1"/>
            <a:endParaRPr lang="en-US" dirty="0"/>
          </a:p>
        </p:txBody>
      </p:sp>
      <p:sp>
        <p:nvSpPr>
          <p:cNvPr id="4" name="Date Placeholder 3"/>
          <p:cNvSpPr>
            <a:spLocks noGrp="1"/>
          </p:cNvSpPr>
          <p:nvPr>
            <p:ph type="dt" sz="half" idx="10"/>
          </p:nvPr>
        </p:nvSpPr>
        <p:spPr/>
        <p:txBody>
          <a:bodyPr/>
          <a:lstStyle/>
          <a:p>
            <a:r>
              <a:rPr lang="en-GB"/>
              <a:t>11/12/2014</a:t>
            </a:r>
            <a:endParaRPr lang="en-US"/>
          </a:p>
        </p:txBody>
      </p:sp>
      <p:sp>
        <p:nvSpPr>
          <p:cNvPr id="5" name="Footer Placeholder 4"/>
          <p:cNvSpPr>
            <a:spLocks noGrp="1"/>
          </p:cNvSpPr>
          <p:nvPr>
            <p:ph type="ftr" sz="quarter" idx="11"/>
          </p:nvPr>
        </p:nvSpPr>
        <p:spPr/>
        <p:txBody>
          <a:bodyPr/>
          <a:lstStyle/>
          <a:p>
            <a:r>
              <a:rPr lang="en-US"/>
              <a:t>Chapter 25 Configuration management</a:t>
            </a:r>
          </a:p>
        </p:txBody>
      </p:sp>
      <p:sp>
        <p:nvSpPr>
          <p:cNvPr id="6" name="Slide Number Placeholder 5"/>
          <p:cNvSpPr>
            <a:spLocks noGrp="1"/>
          </p:cNvSpPr>
          <p:nvPr>
            <p:ph type="sldNum" sz="quarter" idx="12"/>
          </p:nvPr>
        </p:nvSpPr>
        <p:spPr/>
        <p:txBody>
          <a:bodyPr/>
          <a:lstStyle/>
          <a:p>
            <a:fld id="{7B134961-4B2C-A547-9A54-CB85DA02077E}" type="slidenum">
              <a:rPr lang="en-US" smtClean="0"/>
              <a:pPr/>
              <a:t>8</a:t>
            </a:fld>
            <a:endParaRPr lang="en-US"/>
          </a:p>
        </p:txBody>
      </p:sp>
    </p:spTree>
    <p:extLst>
      <p:ext uri="{BB962C8B-B14F-4D97-AF65-F5344CB8AC3E}">
        <p14:creationId xmlns:p14="http://schemas.microsoft.com/office/powerpoint/2010/main" val="3521075667"/>
      </p:ext>
    </p:extLst>
  </p:cSld>
  <p:clrMapOvr>
    <a:masterClrMapping/>
  </p:clrMapOvr>
  <p:transition spd="med">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hidden="1">
            <a:extLst>
              <a:ext uri="{FF2B5EF4-FFF2-40B4-BE49-F238E27FC236}">
                <a16:creationId xmlns:a16="http://schemas.microsoft.com/office/drawing/2014/main" id="{21FB7495-7F76-40CC-8DA9-D9E82CFC3633}"/>
              </a:ext>
            </a:extLst>
          </p:cNvPr>
          <p:cNvSpPr>
            <a:spLocks noGrp="1"/>
          </p:cNvSpPr>
          <p:nvPr>
            <p:ph type="sldNum" sz="quarter" idx="10"/>
          </p:nvPr>
        </p:nvSpPr>
        <p:spPr/>
        <p:txBody>
          <a:bodyPr/>
          <a:lstStyle/>
          <a:p>
            <a:pPr>
              <a:spcAft>
                <a:spcPts val="600"/>
              </a:spcAft>
            </a:pPr>
            <a:fld id="{68151E55-6873-49E2-B8D5-2F265E6F1973}" type="slidenum">
              <a:rPr lang="en-US" smtClean="0"/>
              <a:pPr>
                <a:spcAft>
                  <a:spcPts val="600"/>
                </a:spcAft>
              </a:pPr>
              <a:t>9</a:t>
            </a:fld>
            <a:endParaRPr lang="en-US"/>
          </a:p>
        </p:txBody>
      </p:sp>
      <p:sp>
        <p:nvSpPr>
          <p:cNvPr id="2" name="TextBox 1">
            <a:extLst>
              <a:ext uri="{FF2B5EF4-FFF2-40B4-BE49-F238E27FC236}">
                <a16:creationId xmlns:a16="http://schemas.microsoft.com/office/drawing/2014/main" id="{17D58AB8-D5D8-794F-8BAA-F17BD981FB28}"/>
              </a:ext>
            </a:extLst>
          </p:cNvPr>
          <p:cNvSpPr txBox="1"/>
          <p:nvPr/>
        </p:nvSpPr>
        <p:spPr>
          <a:xfrm>
            <a:off x="2270325" y="5877106"/>
            <a:ext cx="3224281" cy="369332"/>
          </a:xfrm>
          <a:prstGeom prst="rect">
            <a:avLst/>
          </a:prstGeom>
          <a:noFill/>
        </p:spPr>
        <p:txBody>
          <a:bodyPr wrap="none" rtlCol="0">
            <a:spAutoFit/>
          </a:bodyPr>
          <a:lstStyle/>
          <a:p>
            <a:r>
              <a:rPr lang="en-US" dirty="0">
                <a:hlinkClick r:id="rId2"/>
              </a:rPr>
              <a:t>Introduction to DevOps (at 1:24)</a:t>
            </a:r>
            <a:endParaRPr lang="en-US" dirty="0"/>
          </a:p>
        </p:txBody>
      </p:sp>
      <p:pic>
        <p:nvPicPr>
          <p:cNvPr id="8" name="Content Placeholder 7">
            <a:extLst>
              <a:ext uri="{FF2B5EF4-FFF2-40B4-BE49-F238E27FC236}">
                <a16:creationId xmlns:a16="http://schemas.microsoft.com/office/drawing/2014/main" id="{8803D10D-7166-984C-9D6E-7C8C2D8A0AFC}"/>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342677" y="953571"/>
            <a:ext cx="8458646" cy="4332477"/>
          </a:xfrm>
        </p:spPr>
      </p:pic>
    </p:spTree>
    <p:extLst>
      <p:ext uri="{BB962C8B-B14F-4D97-AF65-F5344CB8AC3E}">
        <p14:creationId xmlns:p14="http://schemas.microsoft.com/office/powerpoint/2010/main" val="2514380219"/>
      </p:ext>
    </p:extLst>
  </p:cSld>
  <p:clrMapOvr>
    <a:masterClrMapping/>
  </p:clrMapOvr>
</p:sld>
</file>

<file path=ppt/theme/theme1.xml><?xml version="1.0" encoding="utf-8"?>
<a:theme xmlns:a="http://schemas.openxmlformats.org/drawingml/2006/main" name="SE10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SE10 slides.thmx</Template>
  <TotalTime>3159</TotalTime>
  <Words>5074</Words>
  <Application>Microsoft Macintosh PowerPoint</Application>
  <PresentationFormat>On-screen Show (4:3)</PresentationFormat>
  <Paragraphs>547</Paragraphs>
  <Slides>71</Slides>
  <Notes>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71</vt:i4>
      </vt:variant>
    </vt:vector>
  </HeadingPairs>
  <TitlesOfParts>
    <vt:vector size="76" baseType="lpstr">
      <vt:lpstr>Arial</vt:lpstr>
      <vt:lpstr>Calibri</vt:lpstr>
      <vt:lpstr>Times New Roman</vt:lpstr>
      <vt:lpstr>Wingdings</vt:lpstr>
      <vt:lpstr>SE10 slides</vt:lpstr>
      <vt:lpstr>Chapter 25 – Configuration Management</vt:lpstr>
      <vt:lpstr>Topics covered</vt:lpstr>
      <vt:lpstr>Configuration Management</vt:lpstr>
      <vt:lpstr>Configuration management activities </vt:lpstr>
      <vt:lpstr>Configuration management activities </vt:lpstr>
      <vt:lpstr>Agile development and SCM</vt:lpstr>
      <vt:lpstr>SCM and DevOps</vt:lpstr>
      <vt:lpstr>Development phases of a software product</vt:lpstr>
      <vt:lpstr>PowerPoint Presentation</vt:lpstr>
      <vt:lpstr>PowerPoint Presentation</vt:lpstr>
      <vt:lpstr>Multi-version systems</vt:lpstr>
      <vt:lpstr>Multi-version system development</vt:lpstr>
      <vt:lpstr>SCM terminology </vt:lpstr>
      <vt:lpstr>SCM terminology </vt:lpstr>
      <vt:lpstr>Codelines and baselines </vt:lpstr>
      <vt:lpstr>SCM and quality certification </vt:lpstr>
      <vt:lpstr>Version management</vt:lpstr>
      <vt:lpstr>Version management</vt:lpstr>
      <vt:lpstr>Codelines and baselines</vt:lpstr>
      <vt:lpstr>Baselines</vt:lpstr>
      <vt:lpstr>Codelines and baselines </vt:lpstr>
      <vt:lpstr>Version control systems</vt:lpstr>
      <vt:lpstr>Key features of version control systems</vt:lpstr>
      <vt:lpstr>Public repository and private workspaces</vt:lpstr>
      <vt:lpstr>Centralized version control</vt:lpstr>
      <vt:lpstr>Repository Check-in/Check-out</vt:lpstr>
      <vt:lpstr>Distributed version control</vt:lpstr>
      <vt:lpstr>Repository cloning</vt:lpstr>
      <vt:lpstr>Benefits of distributed version control</vt:lpstr>
      <vt:lpstr>Open source development</vt:lpstr>
      <vt:lpstr>Open-source development</vt:lpstr>
      <vt:lpstr>Branching and merging</vt:lpstr>
      <vt:lpstr>Branching and merging</vt:lpstr>
      <vt:lpstr>Storage management</vt:lpstr>
      <vt:lpstr>Storage management using deltas </vt:lpstr>
      <vt:lpstr>Storage management in Git</vt:lpstr>
      <vt:lpstr>System building</vt:lpstr>
      <vt:lpstr>System building</vt:lpstr>
      <vt:lpstr>Build platforms</vt:lpstr>
      <vt:lpstr>Development, build, and target platforms </vt:lpstr>
      <vt:lpstr>System building </vt:lpstr>
      <vt:lpstr>Build system functionality</vt:lpstr>
      <vt:lpstr>Agile building process</vt:lpstr>
      <vt:lpstr>Agile building process</vt:lpstr>
      <vt:lpstr>Agile building process</vt:lpstr>
      <vt:lpstr>PowerPoint Presentation</vt:lpstr>
      <vt:lpstr>Pros and cons of Continuous Integration</vt:lpstr>
      <vt:lpstr>Daily building and system testing </vt:lpstr>
      <vt:lpstr>Minimizing recompilation</vt:lpstr>
      <vt:lpstr>File identification (signatures)</vt:lpstr>
      <vt:lpstr>Timestamps vs checksums</vt:lpstr>
      <vt:lpstr>Linking source and object code</vt:lpstr>
      <vt:lpstr>Change management</vt:lpstr>
      <vt:lpstr>Change management</vt:lpstr>
      <vt:lpstr>The change management process   </vt:lpstr>
      <vt:lpstr>A partially completed change request form (a) </vt:lpstr>
      <vt:lpstr>A partially completed change request form (b) </vt:lpstr>
      <vt:lpstr>Factors in change analysis</vt:lpstr>
      <vt:lpstr>Derivation history </vt:lpstr>
      <vt:lpstr>Change management and agile methods</vt:lpstr>
      <vt:lpstr>Release management</vt:lpstr>
      <vt:lpstr>Release management</vt:lpstr>
      <vt:lpstr>Release components</vt:lpstr>
      <vt:lpstr>Factors influencing system release planning </vt:lpstr>
      <vt:lpstr>Release creation</vt:lpstr>
      <vt:lpstr>Release tracking</vt:lpstr>
      <vt:lpstr>Release reproduction</vt:lpstr>
      <vt:lpstr>Release planning</vt:lpstr>
      <vt:lpstr>Software as a Service</vt:lpstr>
      <vt:lpstr>Key points</vt:lpstr>
      <vt:lpstr>Key points</vt:lpstr>
    </vt:vector>
  </TitlesOfParts>
  <Company>St Andrews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Figures – Chapter 25</dc:title>
  <dc:creator>Ian Sommerville</dc:creator>
  <cp:lastModifiedBy>Palacios, Joaquin M</cp:lastModifiedBy>
  <cp:revision>79</cp:revision>
  <dcterms:created xsi:type="dcterms:W3CDTF">2010-02-15T20:58:39Z</dcterms:created>
  <dcterms:modified xsi:type="dcterms:W3CDTF">2021-12-01T05:04:39Z</dcterms:modified>
</cp:coreProperties>
</file>